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Roboto" panose="02000000000000000000" pitchFamily="2" charset="0"/>
      <p:regular r:id="rId8"/>
    </p:embeddedFont>
    <p:embeddedFont>
      <p:font typeface="Tomorrow" panose="020B0604020202020204" charset="0"/>
      <p:regular r:id="rId9"/>
    </p:embeddedFont>
    <p:embeddedFont>
      <p:font typeface="Tomorrow Bold" panose="020B0604020202020204" charset="0"/>
      <p:regular r:id="rId10"/>
    </p:embeddedFont>
    <p:embeddedFont>
      <p:font typeface="TT Octosquares" panose="020B0604020202020204" charset="0"/>
      <p:regular r:id="rId11"/>
    </p:embeddedFont>
    <p:embeddedFont>
      <p:font typeface="TT Octosquares Bold" panose="020B0604020202020204" charset="0"/>
      <p:regular r:id="rId12"/>
    </p:embeddedFont>
    <p:embeddedFont>
      <p:font typeface="TT Octosquares Expanded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53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5.svg"/><Relationship Id="rId4" Type="http://schemas.openxmlformats.org/officeDocument/2006/relationships/image" Target="../media/image6.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7.svg"/><Relationship Id="rId10" Type="http://schemas.openxmlformats.org/officeDocument/2006/relationships/image" Target="../media/image17.svg"/><Relationship Id="rId4" Type="http://schemas.openxmlformats.org/officeDocument/2006/relationships/image" Target="../media/image6.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4.svg"/><Relationship Id="rId5" Type="http://schemas.openxmlformats.org/officeDocument/2006/relationships/image" Target="../media/image7.sv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
        <p:cNvGrpSpPr/>
        <p:nvPr/>
      </p:nvGrpSpPr>
      <p:grpSpPr>
        <a:xfrm>
          <a:off x="0" y="0"/>
          <a:ext cx="0" cy="0"/>
          <a:chOff x="0" y="0"/>
          <a:chExt cx="0" cy="0"/>
        </a:xfrm>
      </p:grpSpPr>
      <p:sp>
        <p:nvSpPr>
          <p:cNvPr id="2" name="Freeform 2"/>
          <p:cNvSpPr/>
          <p:nvPr/>
        </p:nvSpPr>
        <p:spPr>
          <a:xfrm>
            <a:off x="0" y="1428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72375" y="7351042"/>
            <a:ext cx="7859153" cy="2013148"/>
          </a:xfrm>
          <a:prstGeom prst="rect">
            <a:avLst/>
          </a:prstGeom>
        </p:spPr>
        <p:txBody>
          <a:bodyPr lIns="0" tIns="0" rIns="0" bIns="0" rtlCol="0" anchor="t">
            <a:spAutoFit/>
          </a:bodyPr>
          <a:lstStyle/>
          <a:p>
            <a:pPr algn="l">
              <a:lnSpc>
                <a:spcPts val="4046"/>
              </a:lnSpc>
            </a:pPr>
            <a:r>
              <a:rPr lang="en-US" sz="3019">
                <a:solidFill>
                  <a:srgbClr val="000000"/>
                </a:solidFill>
                <a:latin typeface="TT Octosquares Bold"/>
              </a:rPr>
              <a:t>Team Name </a:t>
            </a:r>
            <a:r>
              <a:rPr lang="en-US" sz="3019">
                <a:solidFill>
                  <a:srgbClr val="000000"/>
                </a:solidFill>
                <a:latin typeface="TT Octosquares"/>
              </a:rPr>
              <a:t>: POWER-PAIR</a:t>
            </a:r>
          </a:p>
          <a:p>
            <a:pPr algn="l">
              <a:lnSpc>
                <a:spcPts val="4046"/>
              </a:lnSpc>
            </a:pPr>
            <a:endParaRPr lang="en-US" sz="3019">
              <a:solidFill>
                <a:srgbClr val="000000"/>
              </a:solidFill>
              <a:latin typeface="TT Octosquares"/>
            </a:endParaRPr>
          </a:p>
          <a:p>
            <a:pPr algn="l">
              <a:lnSpc>
                <a:spcPts val="4046"/>
              </a:lnSpc>
            </a:pPr>
            <a:r>
              <a:rPr lang="en-US" sz="3019">
                <a:solidFill>
                  <a:srgbClr val="000000"/>
                </a:solidFill>
                <a:latin typeface="TT Octosquares Bold"/>
              </a:rPr>
              <a:t>Team Details:</a:t>
            </a:r>
            <a:r>
              <a:rPr lang="en-US" sz="3019">
                <a:solidFill>
                  <a:srgbClr val="000000"/>
                </a:solidFill>
                <a:latin typeface="TT Octosquares"/>
              </a:rPr>
              <a:t>  Sulakhshana Pandita</a:t>
            </a:r>
          </a:p>
          <a:p>
            <a:pPr algn="ctr">
              <a:lnSpc>
                <a:spcPts val="4046"/>
              </a:lnSpc>
            </a:pPr>
            <a:r>
              <a:rPr lang="en-US" sz="3019">
                <a:solidFill>
                  <a:srgbClr val="000000"/>
                </a:solidFill>
                <a:latin typeface="TT Octosquares"/>
              </a:rPr>
              <a:t>                      Yashaswini Kulshrestha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944826" y="9585024"/>
            <a:ext cx="1205361" cy="446699"/>
          </a:xfrm>
          <a:custGeom>
            <a:avLst/>
            <a:gdLst/>
            <a:ahLst/>
            <a:cxnLst/>
            <a:rect l="l" t="t" r="r" b="b"/>
            <a:pathLst>
              <a:path w="1205361" h="446699">
                <a:moveTo>
                  <a:pt x="0" y="0"/>
                </a:moveTo>
                <a:lnTo>
                  <a:pt x="1205362" y="0"/>
                </a:lnTo>
                <a:lnTo>
                  <a:pt x="1205362" y="446698"/>
                </a:lnTo>
                <a:lnTo>
                  <a:pt x="0" y="446698"/>
                </a:lnTo>
                <a:lnTo>
                  <a:pt x="0" y="0"/>
                </a:lnTo>
                <a:close/>
              </a:path>
            </a:pathLst>
          </a:custGeom>
          <a:blipFill>
            <a:blip r:embed="rId3"/>
            <a:stretch>
              <a:fillRect b="-3"/>
            </a:stretch>
          </a:blipFill>
        </p:spPr>
        <p:txBody>
          <a:bodyPr/>
          <a:lstStyle/>
          <a:p>
            <a:endParaRPr lang="en-IN"/>
          </a:p>
        </p:txBody>
      </p:sp>
      <p:sp>
        <p:nvSpPr>
          <p:cNvPr id="4" name="TextBox 4"/>
          <p:cNvSpPr txBox="1"/>
          <p:nvPr/>
        </p:nvSpPr>
        <p:spPr>
          <a:xfrm>
            <a:off x="288225" y="422723"/>
            <a:ext cx="17625054" cy="810768"/>
          </a:xfrm>
          <a:prstGeom prst="rect">
            <a:avLst/>
          </a:prstGeom>
        </p:spPr>
        <p:txBody>
          <a:bodyPr lIns="0" tIns="0" rIns="0" bIns="0" rtlCol="0" anchor="t">
            <a:spAutoFit/>
          </a:bodyPr>
          <a:lstStyle/>
          <a:p>
            <a:pPr algn="ctr">
              <a:lnSpc>
                <a:spcPts val="6156"/>
              </a:lnSpc>
            </a:pPr>
            <a:r>
              <a:rPr lang="en-US" sz="5700">
                <a:solidFill>
                  <a:srgbClr val="000000"/>
                </a:solidFill>
                <a:latin typeface="TT Octosquares Expanded Bold"/>
              </a:rPr>
              <a:t>PROBLEM STATEMENT</a:t>
            </a:r>
          </a:p>
        </p:txBody>
      </p:sp>
      <p:sp>
        <p:nvSpPr>
          <p:cNvPr id="5" name="TextBox 5"/>
          <p:cNvSpPr txBox="1"/>
          <p:nvPr/>
        </p:nvSpPr>
        <p:spPr>
          <a:xfrm>
            <a:off x="492319" y="2495671"/>
            <a:ext cx="16658878" cy="2408097"/>
          </a:xfrm>
          <a:prstGeom prst="rect">
            <a:avLst/>
          </a:prstGeom>
        </p:spPr>
        <p:txBody>
          <a:bodyPr lIns="0" tIns="0" rIns="0" bIns="0" rtlCol="0" anchor="t">
            <a:spAutoFit/>
          </a:bodyPr>
          <a:lstStyle/>
          <a:p>
            <a:pPr algn="l">
              <a:lnSpc>
                <a:spcPts val="3899"/>
              </a:lnSpc>
            </a:pPr>
            <a:r>
              <a:rPr lang="en-US" sz="2363">
                <a:solidFill>
                  <a:srgbClr val="000000"/>
                </a:solidFill>
                <a:latin typeface="Roboto"/>
              </a:rPr>
              <a:t>Fashion-savvy individuals often struggle to visualize how trendy items will look on them without physically trying them on, leading to hesitation and reduced confidence in online purchasing decisions. Additionally, there is lack of personalized fashion advice that aligns with the latest trends. Therefore, how can we leverage AI to provide an interactive and personalized shopping experience, generate trend recommendations specifically for the Gen Z , and receive real-time, tailored fashion advice?</a:t>
            </a:r>
          </a:p>
        </p:txBody>
      </p:sp>
      <p:sp>
        <p:nvSpPr>
          <p:cNvPr id="6" name="TextBox 6"/>
          <p:cNvSpPr txBox="1"/>
          <p:nvPr/>
        </p:nvSpPr>
        <p:spPr>
          <a:xfrm>
            <a:off x="492319" y="7058497"/>
            <a:ext cx="17055188" cy="2227788"/>
          </a:xfrm>
          <a:prstGeom prst="rect">
            <a:avLst/>
          </a:prstGeom>
        </p:spPr>
        <p:txBody>
          <a:bodyPr lIns="0" tIns="0" rIns="0" bIns="0" rtlCol="0" anchor="t">
            <a:spAutoFit/>
          </a:bodyPr>
          <a:lstStyle/>
          <a:p>
            <a:pPr algn="l">
              <a:lnSpc>
                <a:spcPts val="4430"/>
              </a:lnSpc>
            </a:pPr>
            <a:r>
              <a:rPr lang="en-US" sz="2685">
                <a:solidFill>
                  <a:srgbClr val="000000"/>
                </a:solidFill>
                <a:latin typeface="Roboto"/>
              </a:rPr>
              <a:t>The Gen-Z audience seeking to stand out and stay updated with the latest trends often struggle to find platforms that offer a seamless &amp; engaging shopping experience. How can we integrate social media functionalities and user-generated content, to create an interactive and immersive shopping experience that resonates with fast fashion enthusiasts, while also ensuring eco-friendly, sustainable clothing options ?</a:t>
            </a:r>
          </a:p>
        </p:txBody>
      </p:sp>
      <p:sp>
        <p:nvSpPr>
          <p:cNvPr id="7" name="TextBox 7"/>
          <p:cNvSpPr txBox="1"/>
          <p:nvPr/>
        </p:nvSpPr>
        <p:spPr>
          <a:xfrm>
            <a:off x="501844" y="1773184"/>
            <a:ext cx="9910671" cy="840816"/>
          </a:xfrm>
          <a:prstGeom prst="rect">
            <a:avLst/>
          </a:prstGeom>
        </p:spPr>
        <p:txBody>
          <a:bodyPr lIns="0" tIns="0" rIns="0" bIns="0" rtlCol="0" anchor="t">
            <a:spAutoFit/>
          </a:bodyPr>
          <a:lstStyle/>
          <a:p>
            <a:pPr algn="l">
              <a:lnSpc>
                <a:spcPts val="3318"/>
              </a:lnSpc>
            </a:pPr>
            <a:r>
              <a:rPr lang="en-US" sz="2720">
                <a:solidFill>
                  <a:srgbClr val="000000"/>
                </a:solidFill>
                <a:latin typeface="TT Octosquares Expanded Bold"/>
              </a:rPr>
              <a:t>TREND GENERATION </a:t>
            </a:r>
          </a:p>
          <a:p>
            <a:pPr algn="l">
              <a:lnSpc>
                <a:spcPts val="3318"/>
              </a:lnSpc>
            </a:pPr>
            <a:endParaRPr lang="en-US" sz="2720">
              <a:solidFill>
                <a:srgbClr val="000000"/>
              </a:solidFill>
              <a:latin typeface="TT Octosquares Expanded Bold"/>
            </a:endParaRPr>
          </a:p>
        </p:txBody>
      </p:sp>
      <p:sp>
        <p:nvSpPr>
          <p:cNvPr id="8" name="TextBox 8"/>
          <p:cNvSpPr txBox="1"/>
          <p:nvPr/>
        </p:nvSpPr>
        <p:spPr>
          <a:xfrm>
            <a:off x="501844" y="6351031"/>
            <a:ext cx="9910671" cy="840816"/>
          </a:xfrm>
          <a:prstGeom prst="rect">
            <a:avLst/>
          </a:prstGeom>
        </p:spPr>
        <p:txBody>
          <a:bodyPr lIns="0" tIns="0" rIns="0" bIns="0" rtlCol="0" anchor="t">
            <a:spAutoFit/>
          </a:bodyPr>
          <a:lstStyle/>
          <a:p>
            <a:pPr algn="l">
              <a:lnSpc>
                <a:spcPts val="3318"/>
              </a:lnSpc>
            </a:pPr>
            <a:r>
              <a:rPr lang="en-US" sz="2720">
                <a:solidFill>
                  <a:srgbClr val="000000"/>
                </a:solidFill>
                <a:latin typeface="TT Octosquares Expanded Bold"/>
              </a:rPr>
              <a:t>SOCIAL SHOPPING INTEGRATION </a:t>
            </a:r>
          </a:p>
          <a:p>
            <a:pPr algn="l">
              <a:lnSpc>
                <a:spcPts val="3318"/>
              </a:lnSpc>
            </a:pPr>
            <a:endParaRPr lang="en-US" sz="2720">
              <a:solidFill>
                <a:srgbClr val="000000"/>
              </a:solidFill>
              <a:latin typeface="TT Octosquares Expanded Bold"/>
            </a:endParaRPr>
          </a:p>
        </p:txBody>
      </p:sp>
      <p:grpSp>
        <p:nvGrpSpPr>
          <p:cNvPr id="9" name="Group 9"/>
          <p:cNvGrpSpPr/>
          <p:nvPr/>
        </p:nvGrpSpPr>
        <p:grpSpPr>
          <a:xfrm rot="2017062">
            <a:off x="13475624" y="1787712"/>
            <a:ext cx="11267954" cy="942495"/>
            <a:chOff x="0" y="0"/>
            <a:chExt cx="2967692" cy="248229"/>
          </a:xfrm>
        </p:grpSpPr>
        <p:sp>
          <p:nvSpPr>
            <p:cNvPr id="10" name="Freeform 10"/>
            <p:cNvSpPr/>
            <p:nvPr/>
          </p:nvSpPr>
          <p:spPr>
            <a:xfrm>
              <a:off x="0" y="0"/>
              <a:ext cx="2967692" cy="248229"/>
            </a:xfrm>
            <a:custGeom>
              <a:avLst/>
              <a:gdLst/>
              <a:ahLst/>
              <a:cxnLst/>
              <a:rect l="l" t="t" r="r" b="b"/>
              <a:pathLst>
                <a:path w="2967692" h="248229">
                  <a:moveTo>
                    <a:pt x="0" y="0"/>
                  </a:moveTo>
                  <a:lnTo>
                    <a:pt x="2967692" y="0"/>
                  </a:lnTo>
                  <a:lnTo>
                    <a:pt x="2967692" y="248229"/>
                  </a:lnTo>
                  <a:lnTo>
                    <a:pt x="0" y="248229"/>
                  </a:lnTo>
                  <a:close/>
                </a:path>
              </a:pathLst>
            </a:custGeom>
            <a:solidFill>
              <a:srgbClr val="F21FB0"/>
            </a:solidFill>
          </p:spPr>
          <p:txBody>
            <a:bodyPr/>
            <a:lstStyle/>
            <a:p>
              <a:endParaRPr lang="en-IN"/>
            </a:p>
          </p:txBody>
        </p:sp>
        <p:sp>
          <p:nvSpPr>
            <p:cNvPr id="11" name="TextBox 11"/>
            <p:cNvSpPr txBox="1"/>
            <p:nvPr/>
          </p:nvSpPr>
          <p:spPr>
            <a:xfrm>
              <a:off x="0" y="-57150"/>
              <a:ext cx="2967692" cy="305379"/>
            </a:xfrm>
            <a:prstGeom prst="rect">
              <a:avLst/>
            </a:prstGeom>
          </p:spPr>
          <p:txBody>
            <a:bodyPr lIns="50800" tIns="50800" rIns="50800" bIns="50800" rtlCol="0" anchor="ctr"/>
            <a:lstStyle/>
            <a:p>
              <a:pPr algn="ctr">
                <a:lnSpc>
                  <a:spcPts val="3410"/>
                </a:lnSpc>
              </a:pPr>
              <a:endParaRPr/>
            </a:p>
          </p:txBody>
        </p:sp>
      </p:grpSp>
      <p:sp>
        <p:nvSpPr>
          <p:cNvPr id="12" name="Freeform 12"/>
          <p:cNvSpPr/>
          <p:nvPr/>
        </p:nvSpPr>
        <p:spPr>
          <a:xfrm rot="1917050">
            <a:off x="17222762" y="1038244"/>
            <a:ext cx="1151129" cy="592308"/>
          </a:xfrm>
          <a:custGeom>
            <a:avLst/>
            <a:gdLst/>
            <a:ahLst/>
            <a:cxnLst/>
            <a:rect l="l" t="t" r="r" b="b"/>
            <a:pathLst>
              <a:path w="1151129" h="592308">
                <a:moveTo>
                  <a:pt x="0" y="0"/>
                </a:moveTo>
                <a:lnTo>
                  <a:pt x="1151128" y="0"/>
                </a:lnTo>
                <a:lnTo>
                  <a:pt x="1151128" y="592308"/>
                </a:lnTo>
                <a:lnTo>
                  <a:pt x="0" y="592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rot="1709677">
            <a:off x="15411917" y="-77079"/>
            <a:ext cx="1151129" cy="592308"/>
          </a:xfrm>
          <a:custGeom>
            <a:avLst/>
            <a:gdLst/>
            <a:ahLst/>
            <a:cxnLst/>
            <a:rect l="l" t="t" r="r" b="b"/>
            <a:pathLst>
              <a:path w="1151129" h="592308">
                <a:moveTo>
                  <a:pt x="0" y="0"/>
                </a:moveTo>
                <a:lnTo>
                  <a:pt x="1151129" y="0"/>
                </a:lnTo>
                <a:lnTo>
                  <a:pt x="1151129" y="592308"/>
                </a:lnTo>
                <a:lnTo>
                  <a:pt x="0" y="592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944826" y="9585024"/>
            <a:ext cx="1205361" cy="446699"/>
          </a:xfrm>
          <a:custGeom>
            <a:avLst/>
            <a:gdLst/>
            <a:ahLst/>
            <a:cxnLst/>
            <a:rect l="l" t="t" r="r" b="b"/>
            <a:pathLst>
              <a:path w="1205361" h="446699">
                <a:moveTo>
                  <a:pt x="0" y="0"/>
                </a:moveTo>
                <a:lnTo>
                  <a:pt x="1205362" y="0"/>
                </a:lnTo>
                <a:lnTo>
                  <a:pt x="1205362" y="446698"/>
                </a:lnTo>
                <a:lnTo>
                  <a:pt x="0" y="446698"/>
                </a:lnTo>
                <a:lnTo>
                  <a:pt x="0" y="0"/>
                </a:lnTo>
                <a:close/>
              </a:path>
            </a:pathLst>
          </a:custGeom>
          <a:blipFill>
            <a:blip r:embed="rId3"/>
            <a:stretch>
              <a:fillRect b="-3"/>
            </a:stretch>
          </a:blipFill>
        </p:spPr>
        <p:txBody>
          <a:bodyPr/>
          <a:lstStyle/>
          <a:p>
            <a:endParaRPr lang="en-IN"/>
          </a:p>
        </p:txBody>
      </p:sp>
      <p:grpSp>
        <p:nvGrpSpPr>
          <p:cNvPr id="4" name="Group 4"/>
          <p:cNvGrpSpPr/>
          <p:nvPr/>
        </p:nvGrpSpPr>
        <p:grpSpPr>
          <a:xfrm>
            <a:off x="1491385" y="1392159"/>
            <a:ext cx="15732282" cy="7866141"/>
            <a:chOff x="0" y="0"/>
            <a:chExt cx="20976376" cy="10488188"/>
          </a:xfrm>
        </p:grpSpPr>
        <p:sp>
          <p:nvSpPr>
            <p:cNvPr id="5" name="Freeform 5"/>
            <p:cNvSpPr/>
            <p:nvPr/>
          </p:nvSpPr>
          <p:spPr>
            <a:xfrm>
              <a:off x="0"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488188"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grpSp>
      <p:grpSp>
        <p:nvGrpSpPr>
          <p:cNvPr id="7" name="Group 7"/>
          <p:cNvGrpSpPr>
            <a:grpSpLocks noChangeAspect="1"/>
          </p:cNvGrpSpPr>
          <p:nvPr/>
        </p:nvGrpSpPr>
        <p:grpSpPr>
          <a:xfrm>
            <a:off x="235458" y="2387702"/>
            <a:ext cx="4229627" cy="8516027"/>
            <a:chOff x="0" y="0"/>
            <a:chExt cx="9461500" cy="19050000"/>
          </a:xfrm>
        </p:grpSpPr>
        <p:sp>
          <p:nvSpPr>
            <p:cNvPr id="8" name="Freeform 8"/>
            <p:cNvSpPr/>
            <p:nvPr/>
          </p:nvSpPr>
          <p:spPr>
            <a:xfrm>
              <a:off x="400304" y="312801"/>
              <a:ext cx="8650859" cy="18424398"/>
            </a:xfrm>
            <a:custGeom>
              <a:avLst/>
              <a:gdLst/>
              <a:ahLst/>
              <a:cxnLst/>
              <a:rect l="l" t="t" r="r" b="b"/>
              <a:pathLst>
                <a:path w="8650859" h="18424398">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20585" t="-2619" r="-179574"/>
              </a:stretch>
            </a:blipFill>
          </p:spPr>
          <p:txBody>
            <a:bodyPr/>
            <a:lstStyle/>
            <a:p>
              <a:endParaRPr lang="en-IN"/>
            </a:p>
          </p:txBody>
        </p:sp>
        <p:sp>
          <p:nvSpPr>
            <p:cNvPr id="9" name="Freeform 9"/>
            <p:cNvSpPr/>
            <p:nvPr/>
          </p:nvSpPr>
          <p:spPr>
            <a:xfrm>
              <a:off x="0" y="0"/>
              <a:ext cx="9461500" cy="19050000"/>
            </a:xfrm>
            <a:custGeom>
              <a:avLst/>
              <a:gdLst/>
              <a:ahLst/>
              <a:cxnLst/>
              <a:rect l="l" t="t" r="r" b="b"/>
              <a:pathLst>
                <a:path w="9461500" h="19050000">
                  <a:moveTo>
                    <a:pt x="9461500" y="19050000"/>
                  </a:moveTo>
                  <a:lnTo>
                    <a:pt x="0" y="19050000"/>
                  </a:lnTo>
                  <a:lnTo>
                    <a:pt x="0" y="0"/>
                  </a:lnTo>
                  <a:lnTo>
                    <a:pt x="9461500" y="0"/>
                  </a:lnTo>
                  <a:lnTo>
                    <a:pt x="9461500" y="19050000"/>
                  </a:lnTo>
                  <a:close/>
                </a:path>
              </a:pathLst>
            </a:custGeom>
            <a:blipFill>
              <a:blip r:embed="rId7"/>
              <a:stretch>
                <a:fillRect l="-83" r="-83"/>
              </a:stretch>
            </a:blipFill>
          </p:spPr>
          <p:txBody>
            <a:bodyPr/>
            <a:lstStyle/>
            <a:p>
              <a:endParaRPr lang="en-IN"/>
            </a:p>
          </p:txBody>
        </p:sp>
      </p:grpSp>
      <p:grpSp>
        <p:nvGrpSpPr>
          <p:cNvPr id="10" name="Group 10"/>
          <p:cNvGrpSpPr>
            <a:grpSpLocks noChangeAspect="1"/>
          </p:cNvGrpSpPr>
          <p:nvPr/>
        </p:nvGrpSpPr>
        <p:grpSpPr>
          <a:xfrm>
            <a:off x="4061033" y="4092628"/>
            <a:ext cx="4229627" cy="8516027"/>
            <a:chOff x="0" y="0"/>
            <a:chExt cx="9461500" cy="19050000"/>
          </a:xfrm>
        </p:grpSpPr>
        <p:sp>
          <p:nvSpPr>
            <p:cNvPr id="11" name="Freeform 11"/>
            <p:cNvSpPr/>
            <p:nvPr/>
          </p:nvSpPr>
          <p:spPr>
            <a:xfrm>
              <a:off x="400304" y="312801"/>
              <a:ext cx="8650859" cy="18424398"/>
            </a:xfrm>
            <a:custGeom>
              <a:avLst/>
              <a:gdLst/>
              <a:ahLst/>
              <a:cxnLst/>
              <a:rect l="l" t="t" r="r" b="b"/>
              <a:pathLst>
                <a:path w="8650859" h="18424398">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167643" t="-966" r="-27681"/>
              </a:stretch>
            </a:blipFill>
          </p:spPr>
          <p:txBody>
            <a:bodyPr/>
            <a:lstStyle/>
            <a:p>
              <a:endParaRPr lang="en-IN"/>
            </a:p>
          </p:txBody>
        </p:sp>
        <p:sp>
          <p:nvSpPr>
            <p:cNvPr id="12" name="Freeform 12"/>
            <p:cNvSpPr/>
            <p:nvPr/>
          </p:nvSpPr>
          <p:spPr>
            <a:xfrm>
              <a:off x="0" y="0"/>
              <a:ext cx="9461500" cy="19050000"/>
            </a:xfrm>
            <a:custGeom>
              <a:avLst/>
              <a:gdLst/>
              <a:ahLst/>
              <a:cxnLst/>
              <a:rect l="l" t="t" r="r" b="b"/>
              <a:pathLst>
                <a:path w="9461500" h="19050000">
                  <a:moveTo>
                    <a:pt x="9461500" y="19050000"/>
                  </a:moveTo>
                  <a:lnTo>
                    <a:pt x="0" y="19050000"/>
                  </a:lnTo>
                  <a:lnTo>
                    <a:pt x="0" y="0"/>
                  </a:lnTo>
                  <a:lnTo>
                    <a:pt x="9461500" y="0"/>
                  </a:lnTo>
                  <a:lnTo>
                    <a:pt x="9461500" y="19050000"/>
                  </a:lnTo>
                  <a:close/>
                </a:path>
              </a:pathLst>
            </a:custGeom>
            <a:blipFill>
              <a:blip r:embed="rId7"/>
              <a:stretch>
                <a:fillRect l="-83" r="-83"/>
              </a:stretch>
            </a:blipFill>
          </p:spPr>
          <p:txBody>
            <a:bodyPr/>
            <a:lstStyle/>
            <a:p>
              <a:endParaRPr lang="en-IN"/>
            </a:p>
          </p:txBody>
        </p:sp>
      </p:grpSp>
      <p:sp>
        <p:nvSpPr>
          <p:cNvPr id="13" name="TextBox 13"/>
          <p:cNvSpPr txBox="1"/>
          <p:nvPr/>
        </p:nvSpPr>
        <p:spPr>
          <a:xfrm>
            <a:off x="4465085" y="351286"/>
            <a:ext cx="11275050" cy="2342920"/>
          </a:xfrm>
          <a:prstGeom prst="rect">
            <a:avLst/>
          </a:prstGeom>
        </p:spPr>
        <p:txBody>
          <a:bodyPr lIns="0" tIns="0" rIns="0" bIns="0" rtlCol="0" anchor="t">
            <a:spAutoFit/>
          </a:bodyPr>
          <a:lstStyle/>
          <a:p>
            <a:pPr algn="just">
              <a:lnSpc>
                <a:spcPts val="9260"/>
              </a:lnSpc>
            </a:pPr>
            <a:r>
              <a:rPr lang="en-US" sz="7590">
                <a:solidFill>
                  <a:srgbClr val="000000"/>
                </a:solidFill>
                <a:latin typeface="TT Octosquares Expanded Bold"/>
              </a:rPr>
              <a:t>#</a:t>
            </a:r>
            <a:r>
              <a:rPr lang="en-US" sz="7590">
                <a:solidFill>
                  <a:srgbClr val="F21FB0"/>
                </a:solidFill>
                <a:latin typeface="TT Octosquares Expanded Bold"/>
              </a:rPr>
              <a:t>TRY</a:t>
            </a:r>
            <a:r>
              <a:rPr lang="en-US" sz="7590">
                <a:solidFill>
                  <a:srgbClr val="000000"/>
                </a:solidFill>
                <a:latin typeface="TT Octosquares Expanded Bold"/>
              </a:rPr>
              <a:t>ON</a:t>
            </a:r>
            <a:r>
              <a:rPr lang="en-US" sz="7590">
                <a:solidFill>
                  <a:srgbClr val="F21FB0"/>
                </a:solidFill>
                <a:latin typeface="TT Octosquares Expanded Bold"/>
              </a:rPr>
              <a:t>TREND</a:t>
            </a:r>
          </a:p>
          <a:p>
            <a:pPr algn="just">
              <a:lnSpc>
                <a:spcPts val="9260"/>
              </a:lnSpc>
            </a:pPr>
            <a:endParaRPr lang="en-US" sz="7590">
              <a:solidFill>
                <a:srgbClr val="F21FB0"/>
              </a:solidFill>
              <a:latin typeface="TT Octosquares Expanded Bold"/>
            </a:endParaRPr>
          </a:p>
        </p:txBody>
      </p:sp>
      <p:sp>
        <p:nvSpPr>
          <p:cNvPr id="14" name="TextBox 14"/>
          <p:cNvSpPr txBox="1"/>
          <p:nvPr/>
        </p:nvSpPr>
        <p:spPr>
          <a:xfrm>
            <a:off x="8290660" y="2811530"/>
            <a:ext cx="9797302" cy="2708754"/>
          </a:xfrm>
          <a:prstGeom prst="rect">
            <a:avLst/>
          </a:prstGeom>
        </p:spPr>
        <p:txBody>
          <a:bodyPr lIns="0" tIns="0" rIns="0" bIns="0" rtlCol="0" anchor="t">
            <a:spAutoFit/>
          </a:bodyPr>
          <a:lstStyle/>
          <a:p>
            <a:pPr marL="475418" lvl="1" indent="-237709" algn="just">
              <a:lnSpc>
                <a:spcPts val="3082"/>
              </a:lnSpc>
              <a:buFont typeface="Arial"/>
              <a:buChar char="•"/>
            </a:pPr>
            <a:r>
              <a:rPr lang="en-US" sz="2202">
                <a:solidFill>
                  <a:srgbClr val="000000"/>
                </a:solidFill>
                <a:latin typeface="Tomorrow"/>
              </a:rPr>
              <a:t>Dive into the latest trends with  cutting-edge virtual try-on feature.</a:t>
            </a:r>
          </a:p>
          <a:p>
            <a:pPr algn="just">
              <a:lnSpc>
                <a:spcPts val="3082"/>
              </a:lnSpc>
            </a:pPr>
            <a:endParaRPr lang="en-US" sz="2202">
              <a:solidFill>
                <a:srgbClr val="000000"/>
              </a:solidFill>
              <a:latin typeface="Tomorrow"/>
            </a:endParaRPr>
          </a:p>
          <a:p>
            <a:pPr marL="475418" lvl="1" indent="-237709" algn="just">
              <a:lnSpc>
                <a:spcPts val="3082"/>
              </a:lnSpc>
              <a:buFont typeface="Arial"/>
              <a:buChar char="•"/>
            </a:pPr>
            <a:r>
              <a:rPr lang="en-US" sz="2202">
                <a:solidFill>
                  <a:srgbClr val="000000"/>
                </a:solidFill>
                <a:latin typeface="Tomorrow"/>
              </a:rPr>
              <a:t> Instantly see how the newest Gen Z fashions, fit and flatter your style, all from the comfort of your screen.</a:t>
            </a:r>
          </a:p>
          <a:p>
            <a:pPr algn="just">
              <a:lnSpc>
                <a:spcPts val="3082"/>
              </a:lnSpc>
            </a:pPr>
            <a:endParaRPr lang="en-US" sz="2202">
              <a:solidFill>
                <a:srgbClr val="000000"/>
              </a:solidFill>
              <a:latin typeface="Tomorrow"/>
            </a:endParaRPr>
          </a:p>
          <a:p>
            <a:pPr marL="475418" lvl="1" indent="-237709" algn="just">
              <a:lnSpc>
                <a:spcPts val="3082"/>
              </a:lnSpc>
              <a:buFont typeface="Arial"/>
              <a:buChar char="•"/>
            </a:pPr>
            <a:r>
              <a:rPr lang="en-US" sz="2202">
                <a:solidFill>
                  <a:srgbClr val="000000"/>
                </a:solidFill>
                <a:latin typeface="Tomorrow"/>
              </a:rPr>
              <a:t>Try it, love it, and make it yours without ever leaving home!"</a:t>
            </a:r>
          </a:p>
          <a:p>
            <a:pPr algn="just">
              <a:lnSpc>
                <a:spcPts val="3082"/>
              </a:lnSpc>
              <a:spcBef>
                <a:spcPct val="0"/>
              </a:spcBef>
            </a:pPr>
            <a:endParaRPr lang="en-US" sz="2202">
              <a:solidFill>
                <a:srgbClr val="000000"/>
              </a:solidFill>
              <a:latin typeface="Tomorrow"/>
            </a:endParaRPr>
          </a:p>
        </p:txBody>
      </p:sp>
      <p:sp>
        <p:nvSpPr>
          <p:cNvPr id="15" name="TextBox 15"/>
          <p:cNvSpPr txBox="1"/>
          <p:nvPr/>
        </p:nvSpPr>
        <p:spPr>
          <a:xfrm>
            <a:off x="5825163" y="1559671"/>
            <a:ext cx="11819712" cy="1136708"/>
          </a:xfrm>
          <a:prstGeom prst="rect">
            <a:avLst/>
          </a:prstGeom>
        </p:spPr>
        <p:txBody>
          <a:bodyPr lIns="0" tIns="0" rIns="0" bIns="0" rtlCol="0" anchor="t">
            <a:spAutoFit/>
          </a:bodyPr>
          <a:lstStyle/>
          <a:p>
            <a:pPr algn="just">
              <a:lnSpc>
                <a:spcPts val="3022"/>
              </a:lnSpc>
            </a:pPr>
            <a:r>
              <a:rPr lang="en-US" sz="2477">
                <a:solidFill>
                  <a:srgbClr val="000000"/>
                </a:solidFill>
                <a:latin typeface="TT Octosquares Expanded Bold"/>
              </a:rPr>
              <a:t>"VIRTUALLY TRY ON THE HOTTEST</a:t>
            </a:r>
          </a:p>
          <a:p>
            <a:pPr algn="just">
              <a:lnSpc>
                <a:spcPts val="3022"/>
              </a:lnSpc>
            </a:pPr>
            <a:r>
              <a:rPr lang="en-US" sz="2477">
                <a:solidFill>
                  <a:srgbClr val="000000"/>
                </a:solidFill>
                <a:latin typeface="TT Octosquares Expanded Bold"/>
              </a:rPr>
              <a:t> Gen - Z Styles Now!" </a:t>
            </a:r>
          </a:p>
          <a:p>
            <a:pPr algn="just">
              <a:lnSpc>
                <a:spcPts val="3022"/>
              </a:lnSpc>
            </a:pPr>
            <a:endParaRPr lang="en-US" sz="2477">
              <a:solidFill>
                <a:srgbClr val="000000"/>
              </a:solidFill>
              <a:latin typeface="TT Octosquares Expanded Bold"/>
            </a:endParaRPr>
          </a:p>
        </p:txBody>
      </p:sp>
      <p:sp>
        <p:nvSpPr>
          <p:cNvPr id="16" name="TextBox 16"/>
          <p:cNvSpPr txBox="1"/>
          <p:nvPr/>
        </p:nvSpPr>
        <p:spPr>
          <a:xfrm>
            <a:off x="235458" y="360811"/>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SOLUTION :</a:t>
            </a:r>
          </a:p>
        </p:txBody>
      </p:sp>
      <p:sp>
        <p:nvSpPr>
          <p:cNvPr id="17" name="TextBox 17"/>
          <p:cNvSpPr txBox="1"/>
          <p:nvPr/>
        </p:nvSpPr>
        <p:spPr>
          <a:xfrm>
            <a:off x="8990574" y="5927905"/>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BENEFITS :</a:t>
            </a:r>
          </a:p>
        </p:txBody>
      </p:sp>
      <p:grpSp>
        <p:nvGrpSpPr>
          <p:cNvPr id="18" name="Group 18"/>
          <p:cNvGrpSpPr/>
          <p:nvPr/>
        </p:nvGrpSpPr>
        <p:grpSpPr>
          <a:xfrm>
            <a:off x="14705536" y="-1790711"/>
            <a:ext cx="7688006" cy="6950880"/>
            <a:chOff x="0" y="0"/>
            <a:chExt cx="10250675" cy="9267841"/>
          </a:xfrm>
        </p:grpSpPr>
        <p:grpSp>
          <p:nvGrpSpPr>
            <p:cNvPr id="19" name="Group 19"/>
            <p:cNvGrpSpPr/>
            <p:nvPr/>
          </p:nvGrpSpPr>
          <p:grpSpPr>
            <a:xfrm rot="-8311289">
              <a:off x="-1160225" y="4005590"/>
              <a:ext cx="12571125" cy="1256660"/>
              <a:chOff x="0" y="0"/>
              <a:chExt cx="2483185" cy="248229"/>
            </a:xfrm>
          </p:grpSpPr>
          <p:sp>
            <p:nvSpPr>
              <p:cNvPr id="20" name="Freeform 20"/>
              <p:cNvSpPr/>
              <p:nvPr/>
            </p:nvSpPr>
            <p:spPr>
              <a:xfrm>
                <a:off x="0" y="0"/>
                <a:ext cx="2483185" cy="248229"/>
              </a:xfrm>
              <a:custGeom>
                <a:avLst/>
                <a:gdLst/>
                <a:ahLst/>
                <a:cxnLst/>
                <a:rect l="l" t="t" r="r" b="b"/>
                <a:pathLst>
                  <a:path w="2483185" h="248229">
                    <a:moveTo>
                      <a:pt x="0" y="0"/>
                    </a:moveTo>
                    <a:lnTo>
                      <a:pt x="2483185" y="0"/>
                    </a:lnTo>
                    <a:lnTo>
                      <a:pt x="2483185" y="248229"/>
                    </a:lnTo>
                    <a:lnTo>
                      <a:pt x="0" y="248229"/>
                    </a:lnTo>
                    <a:close/>
                  </a:path>
                </a:pathLst>
              </a:custGeom>
              <a:solidFill>
                <a:srgbClr val="FF0AA1"/>
              </a:solidFill>
            </p:spPr>
            <p:txBody>
              <a:bodyPr/>
              <a:lstStyle/>
              <a:p>
                <a:endParaRPr lang="en-IN"/>
              </a:p>
            </p:txBody>
          </p:sp>
          <p:sp>
            <p:nvSpPr>
              <p:cNvPr id="21" name="TextBox 21"/>
              <p:cNvSpPr txBox="1"/>
              <p:nvPr/>
            </p:nvSpPr>
            <p:spPr>
              <a:xfrm>
                <a:off x="0" y="-57150"/>
                <a:ext cx="2483185" cy="305379"/>
              </a:xfrm>
              <a:prstGeom prst="rect">
                <a:avLst/>
              </a:prstGeom>
            </p:spPr>
            <p:txBody>
              <a:bodyPr lIns="50800" tIns="50800" rIns="50800" bIns="50800" rtlCol="0" anchor="ctr"/>
              <a:lstStyle/>
              <a:p>
                <a:pPr algn="ctr">
                  <a:lnSpc>
                    <a:spcPts val="3410"/>
                  </a:lnSpc>
                </a:pPr>
                <a:endParaRPr/>
              </a:p>
            </p:txBody>
          </p:sp>
        </p:grpSp>
        <p:sp>
          <p:nvSpPr>
            <p:cNvPr id="22" name="Freeform 22"/>
            <p:cNvSpPr/>
            <p:nvPr/>
          </p:nvSpPr>
          <p:spPr>
            <a:xfrm rot="2220836">
              <a:off x="2166840" y="2162014"/>
              <a:ext cx="1534838" cy="789744"/>
            </a:xfrm>
            <a:custGeom>
              <a:avLst/>
              <a:gdLst/>
              <a:ahLst/>
              <a:cxnLst/>
              <a:rect l="l" t="t" r="r" b="b"/>
              <a:pathLst>
                <a:path w="1534838" h="789744">
                  <a:moveTo>
                    <a:pt x="0" y="0"/>
                  </a:moveTo>
                  <a:lnTo>
                    <a:pt x="1534839" y="0"/>
                  </a:lnTo>
                  <a:lnTo>
                    <a:pt x="1534839" y="789744"/>
                  </a:lnTo>
                  <a:lnTo>
                    <a:pt x="0" y="789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3" name="Freeform 23"/>
            <p:cNvSpPr/>
            <p:nvPr/>
          </p:nvSpPr>
          <p:spPr>
            <a:xfrm rot="2372105">
              <a:off x="3773080" y="3732349"/>
              <a:ext cx="1534838" cy="789744"/>
            </a:xfrm>
            <a:custGeom>
              <a:avLst/>
              <a:gdLst/>
              <a:ahLst/>
              <a:cxnLst/>
              <a:rect l="l" t="t" r="r" b="b"/>
              <a:pathLst>
                <a:path w="1534838" h="789744">
                  <a:moveTo>
                    <a:pt x="0" y="0"/>
                  </a:moveTo>
                  <a:lnTo>
                    <a:pt x="1534838" y="0"/>
                  </a:lnTo>
                  <a:lnTo>
                    <a:pt x="1534838" y="789744"/>
                  </a:lnTo>
                  <a:lnTo>
                    <a:pt x="0" y="789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24" name="TextBox 24"/>
          <p:cNvSpPr txBox="1"/>
          <p:nvPr/>
        </p:nvSpPr>
        <p:spPr>
          <a:xfrm>
            <a:off x="8627878" y="6573559"/>
            <a:ext cx="9660122" cy="3496264"/>
          </a:xfrm>
          <a:prstGeom prst="rect">
            <a:avLst/>
          </a:prstGeom>
        </p:spPr>
        <p:txBody>
          <a:bodyPr lIns="0" tIns="0" rIns="0" bIns="0" rtlCol="0" anchor="t">
            <a:spAutoFit/>
          </a:bodyPr>
          <a:lstStyle/>
          <a:p>
            <a:pPr marL="359120" lvl="1" indent="-179560" algn="l">
              <a:lnSpc>
                <a:spcPts val="2345"/>
              </a:lnSpc>
              <a:buFont typeface="Arial"/>
              <a:buChar char="•"/>
            </a:pPr>
            <a:r>
              <a:rPr lang="en-US" sz="1663" spc="158">
                <a:solidFill>
                  <a:srgbClr val="000000"/>
                </a:solidFill>
                <a:latin typeface="Tomorrow"/>
              </a:rPr>
              <a:t>Crucial role in trend generation by leveraging data-driven insights, personalized recommendations, and interactive experiences. </a:t>
            </a:r>
          </a:p>
          <a:p>
            <a:pPr algn="l">
              <a:lnSpc>
                <a:spcPts val="2345"/>
              </a:lnSpc>
            </a:pPr>
            <a:endParaRPr lang="en-US" sz="1663" spc="158">
              <a:solidFill>
                <a:srgbClr val="000000"/>
              </a:solidFill>
              <a:latin typeface="Tomorrow"/>
            </a:endParaRPr>
          </a:p>
          <a:p>
            <a:pPr marL="359120" lvl="1" indent="-179560" algn="l">
              <a:lnSpc>
                <a:spcPts val="2345"/>
              </a:lnSpc>
              <a:buFont typeface="Arial"/>
              <a:buChar char="•"/>
            </a:pPr>
            <a:r>
              <a:rPr lang="en-US" sz="1663" spc="158">
                <a:solidFill>
                  <a:srgbClr val="000000"/>
                </a:solidFill>
                <a:latin typeface="Tomorrow"/>
              </a:rPr>
              <a:t>Will empower Myntra to proactively introduce trend-setting collections that resonate with evolving fashion preferences.</a:t>
            </a:r>
          </a:p>
          <a:p>
            <a:pPr algn="l">
              <a:lnSpc>
                <a:spcPts val="2345"/>
              </a:lnSpc>
            </a:pPr>
            <a:endParaRPr lang="en-US" sz="1663" spc="158">
              <a:solidFill>
                <a:srgbClr val="000000"/>
              </a:solidFill>
              <a:latin typeface="Tomorrow"/>
            </a:endParaRPr>
          </a:p>
          <a:p>
            <a:pPr marL="359120" lvl="1" indent="-179560" algn="l">
              <a:lnSpc>
                <a:spcPts val="2345"/>
              </a:lnSpc>
              <a:buFont typeface="Arial"/>
              <a:buChar char="•"/>
            </a:pPr>
            <a:r>
              <a:rPr lang="en-US" sz="1663" spc="158">
                <a:solidFill>
                  <a:srgbClr val="000000"/>
                </a:solidFill>
                <a:latin typeface="Tomorrow"/>
              </a:rPr>
              <a:t> Reduce Return Rates.</a:t>
            </a:r>
          </a:p>
          <a:p>
            <a:pPr algn="l">
              <a:lnSpc>
                <a:spcPts val="2345"/>
              </a:lnSpc>
            </a:pPr>
            <a:endParaRPr lang="en-US" sz="1663" spc="158">
              <a:solidFill>
                <a:srgbClr val="000000"/>
              </a:solidFill>
              <a:latin typeface="Tomorrow"/>
            </a:endParaRPr>
          </a:p>
          <a:p>
            <a:pPr marL="359120" lvl="1" indent="-179560" algn="l">
              <a:lnSpc>
                <a:spcPts val="2345"/>
              </a:lnSpc>
              <a:buFont typeface="Arial"/>
              <a:buChar char="•"/>
            </a:pPr>
            <a:r>
              <a:rPr lang="en-US" sz="1663" spc="158">
                <a:solidFill>
                  <a:srgbClr val="000000"/>
                </a:solidFill>
                <a:latin typeface="Tomorrow"/>
              </a:rPr>
              <a:t>Will enhance Customer Confidence &amp; </a:t>
            </a:r>
          </a:p>
          <a:p>
            <a:pPr algn="l">
              <a:lnSpc>
                <a:spcPts val="2345"/>
              </a:lnSpc>
            </a:pPr>
            <a:r>
              <a:rPr lang="en-US" sz="1663" spc="158">
                <a:solidFill>
                  <a:srgbClr val="000000"/>
                </a:solidFill>
                <a:latin typeface="Tomorrow"/>
              </a:rPr>
              <a:t>     strengthen Brand reputation.</a:t>
            </a:r>
          </a:p>
          <a:p>
            <a:pPr algn="l">
              <a:lnSpc>
                <a:spcPts val="2345"/>
              </a:lnSpc>
            </a:pPr>
            <a:endParaRPr lang="en-US" sz="1663" spc="158">
              <a:solidFill>
                <a:srgbClr val="000000"/>
              </a:solidFill>
              <a:latin typeface="Tomorrow"/>
            </a:endParaRPr>
          </a:p>
          <a:p>
            <a:pPr algn="l">
              <a:lnSpc>
                <a:spcPts val="2345"/>
              </a:lnSpc>
            </a:pPr>
            <a:endParaRPr lang="en-US" sz="1663" spc="158">
              <a:solidFill>
                <a:srgbClr val="000000"/>
              </a:solidFill>
              <a:latin typeface="Tomo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944826" y="9585024"/>
            <a:ext cx="1205361" cy="446699"/>
          </a:xfrm>
          <a:custGeom>
            <a:avLst/>
            <a:gdLst/>
            <a:ahLst/>
            <a:cxnLst/>
            <a:rect l="l" t="t" r="r" b="b"/>
            <a:pathLst>
              <a:path w="1205361" h="446699">
                <a:moveTo>
                  <a:pt x="0" y="0"/>
                </a:moveTo>
                <a:lnTo>
                  <a:pt x="1205362" y="0"/>
                </a:lnTo>
                <a:lnTo>
                  <a:pt x="1205362" y="446698"/>
                </a:lnTo>
                <a:lnTo>
                  <a:pt x="0" y="446698"/>
                </a:lnTo>
                <a:lnTo>
                  <a:pt x="0" y="0"/>
                </a:lnTo>
                <a:close/>
              </a:path>
            </a:pathLst>
          </a:custGeom>
          <a:blipFill>
            <a:blip r:embed="rId3"/>
            <a:stretch>
              <a:fillRect b="-3"/>
            </a:stretch>
          </a:blipFill>
        </p:spPr>
        <p:txBody>
          <a:bodyPr/>
          <a:lstStyle/>
          <a:p>
            <a:endParaRPr lang="en-IN"/>
          </a:p>
        </p:txBody>
      </p:sp>
      <p:grpSp>
        <p:nvGrpSpPr>
          <p:cNvPr id="4" name="Group 4"/>
          <p:cNvGrpSpPr/>
          <p:nvPr/>
        </p:nvGrpSpPr>
        <p:grpSpPr>
          <a:xfrm>
            <a:off x="1277859" y="1210430"/>
            <a:ext cx="15732282" cy="7866141"/>
            <a:chOff x="0" y="0"/>
            <a:chExt cx="20976376" cy="10488188"/>
          </a:xfrm>
        </p:grpSpPr>
        <p:sp>
          <p:nvSpPr>
            <p:cNvPr id="5" name="Freeform 5"/>
            <p:cNvSpPr/>
            <p:nvPr/>
          </p:nvSpPr>
          <p:spPr>
            <a:xfrm>
              <a:off x="0"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488188"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a:off x="2530517" y="3040003"/>
            <a:ext cx="5106484" cy="7036161"/>
          </a:xfrm>
          <a:custGeom>
            <a:avLst/>
            <a:gdLst/>
            <a:ahLst/>
            <a:cxnLst/>
            <a:rect l="l" t="t" r="r" b="b"/>
            <a:pathLst>
              <a:path w="5106484" h="7036161">
                <a:moveTo>
                  <a:pt x="0" y="0"/>
                </a:moveTo>
                <a:lnTo>
                  <a:pt x="5106484" y="0"/>
                </a:lnTo>
                <a:lnTo>
                  <a:pt x="5106484" y="7036161"/>
                </a:lnTo>
                <a:lnTo>
                  <a:pt x="0" y="7036161"/>
                </a:lnTo>
                <a:lnTo>
                  <a:pt x="0" y="0"/>
                </a:lnTo>
                <a:close/>
              </a:path>
            </a:pathLst>
          </a:custGeom>
          <a:blipFill>
            <a:blip r:embed="rId6"/>
            <a:stretch>
              <a:fillRect t="-34557" r="-1181" b="-615"/>
            </a:stretch>
          </a:blipFill>
        </p:spPr>
        <p:txBody>
          <a:bodyPr/>
          <a:lstStyle/>
          <a:p>
            <a:endParaRPr lang="en-IN"/>
          </a:p>
        </p:txBody>
      </p:sp>
      <p:sp>
        <p:nvSpPr>
          <p:cNvPr id="8" name="TextBox 8"/>
          <p:cNvSpPr txBox="1"/>
          <p:nvPr/>
        </p:nvSpPr>
        <p:spPr>
          <a:xfrm>
            <a:off x="1704424" y="808662"/>
            <a:ext cx="11175638" cy="1724116"/>
          </a:xfrm>
          <a:prstGeom prst="rect">
            <a:avLst/>
          </a:prstGeom>
        </p:spPr>
        <p:txBody>
          <a:bodyPr lIns="0" tIns="0" rIns="0" bIns="0" rtlCol="0" anchor="t">
            <a:spAutoFit/>
          </a:bodyPr>
          <a:lstStyle/>
          <a:p>
            <a:pPr algn="l">
              <a:lnSpc>
                <a:spcPts val="4531"/>
              </a:lnSpc>
            </a:pPr>
            <a:r>
              <a:rPr lang="en-US" sz="3714">
                <a:solidFill>
                  <a:srgbClr val="000000"/>
                </a:solidFill>
                <a:latin typeface="TT Octosquares Expanded Bold"/>
              </a:rPr>
              <a:t>"MEET YOUR NEW STYLE GURU: </a:t>
            </a:r>
            <a:r>
              <a:rPr lang="en-US" sz="3714">
                <a:solidFill>
                  <a:srgbClr val="FFFFFF"/>
                </a:solidFill>
                <a:latin typeface="TT Octosquares Expanded Bold"/>
              </a:rPr>
              <a:t> </a:t>
            </a:r>
            <a:r>
              <a:rPr lang="en-US" sz="3714">
                <a:solidFill>
                  <a:srgbClr val="F21FB0"/>
                </a:solidFill>
                <a:latin typeface="TT Octosquares Expanded Bold"/>
              </a:rPr>
              <a:t>AI</a:t>
            </a:r>
            <a:r>
              <a:rPr lang="en-US" sz="3714">
                <a:solidFill>
                  <a:srgbClr val="FFFFFF"/>
                </a:solidFill>
                <a:latin typeface="TT Octosquares Expanded Bold"/>
              </a:rPr>
              <a:t> </a:t>
            </a:r>
            <a:r>
              <a:rPr lang="en-US" sz="3714">
                <a:solidFill>
                  <a:srgbClr val="000000"/>
                </a:solidFill>
                <a:latin typeface="TT Octosquares Expanded Bold"/>
              </a:rPr>
              <a:t>CHATBOTS!"</a:t>
            </a:r>
          </a:p>
          <a:p>
            <a:pPr algn="l">
              <a:lnSpc>
                <a:spcPts val="4531"/>
              </a:lnSpc>
            </a:pPr>
            <a:endParaRPr lang="en-US" sz="3714">
              <a:solidFill>
                <a:srgbClr val="000000"/>
              </a:solidFill>
              <a:latin typeface="TT Octosquares Expanded Bold"/>
            </a:endParaRPr>
          </a:p>
        </p:txBody>
      </p:sp>
      <p:sp>
        <p:nvSpPr>
          <p:cNvPr id="9" name="TextBox 9"/>
          <p:cNvSpPr txBox="1"/>
          <p:nvPr/>
        </p:nvSpPr>
        <p:spPr>
          <a:xfrm>
            <a:off x="7925208" y="3219157"/>
            <a:ext cx="10044439" cy="23348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Tomorrow"/>
              </a:rPr>
              <a:t>Will provide personalized one-on-one styling advice like a human stylist.</a:t>
            </a:r>
          </a:p>
          <a:p>
            <a:pPr algn="just">
              <a:lnSpc>
                <a:spcPts val="3079"/>
              </a:lnSpc>
            </a:pPr>
            <a:r>
              <a:rPr lang="en-US" sz="2199">
                <a:solidFill>
                  <a:srgbClr val="000000"/>
                </a:solidFill>
                <a:latin typeface="Tomorrow"/>
              </a:rPr>
              <a:t> </a:t>
            </a:r>
          </a:p>
          <a:p>
            <a:pPr marL="474979" lvl="1" indent="-237490" algn="just">
              <a:lnSpc>
                <a:spcPts val="3079"/>
              </a:lnSpc>
              <a:buFont typeface="Arial"/>
              <a:buChar char="•"/>
            </a:pPr>
            <a:r>
              <a:rPr lang="en-US" sz="2199">
                <a:solidFill>
                  <a:srgbClr val="000000"/>
                </a:solidFill>
                <a:latin typeface="Tomorrow"/>
              </a:rPr>
              <a:t>The bot will ask about the occasion, body type, and skin tone to suggest outfits. allow customers to upload wardrobe images or social media pics for recommendations or to find similar products.</a:t>
            </a:r>
          </a:p>
        </p:txBody>
      </p:sp>
      <p:sp>
        <p:nvSpPr>
          <p:cNvPr id="10" name="TextBox 10"/>
          <p:cNvSpPr txBox="1"/>
          <p:nvPr/>
        </p:nvSpPr>
        <p:spPr>
          <a:xfrm>
            <a:off x="1704424" y="2069577"/>
            <a:ext cx="13949306" cy="665626"/>
          </a:xfrm>
          <a:prstGeom prst="rect">
            <a:avLst/>
          </a:prstGeom>
        </p:spPr>
        <p:txBody>
          <a:bodyPr lIns="0" tIns="0" rIns="0" bIns="0" rtlCol="0" anchor="t">
            <a:spAutoFit/>
          </a:bodyPr>
          <a:lstStyle/>
          <a:p>
            <a:pPr algn="l">
              <a:lnSpc>
                <a:spcPts val="2738"/>
              </a:lnSpc>
            </a:pPr>
            <a:r>
              <a:rPr lang="en-US" sz="1630">
                <a:solidFill>
                  <a:srgbClr val="FF0AA1"/>
                </a:solidFill>
                <a:latin typeface="TT Octosquares Expanded Bold"/>
              </a:rPr>
              <a:t> Get instant fashion advice and trend-savvy tips to rock the latest Gen Z looks effortlessly. Style made simple, right at your fingertips!"</a:t>
            </a:r>
          </a:p>
        </p:txBody>
      </p:sp>
      <p:sp>
        <p:nvSpPr>
          <p:cNvPr id="11" name="TextBox 11"/>
          <p:cNvSpPr txBox="1"/>
          <p:nvPr/>
        </p:nvSpPr>
        <p:spPr>
          <a:xfrm>
            <a:off x="3189948" y="6336247"/>
            <a:ext cx="3724858" cy="436449"/>
          </a:xfrm>
          <a:prstGeom prst="rect">
            <a:avLst/>
          </a:prstGeom>
        </p:spPr>
        <p:txBody>
          <a:bodyPr lIns="0" tIns="0" rIns="0" bIns="0" rtlCol="0" anchor="t">
            <a:spAutoFit/>
          </a:bodyPr>
          <a:lstStyle/>
          <a:p>
            <a:pPr algn="just">
              <a:lnSpc>
                <a:spcPts val="1743"/>
              </a:lnSpc>
            </a:pPr>
            <a:r>
              <a:rPr lang="en-US" sz="1245">
                <a:solidFill>
                  <a:srgbClr val="000000"/>
                </a:solidFill>
                <a:latin typeface="Tomorrow"/>
              </a:rPr>
              <a:t>Hey Sarah! What kind of an outfit are you looking for?</a:t>
            </a:r>
          </a:p>
        </p:txBody>
      </p:sp>
      <p:sp>
        <p:nvSpPr>
          <p:cNvPr id="12" name="TextBox 12"/>
          <p:cNvSpPr txBox="1"/>
          <p:nvPr/>
        </p:nvSpPr>
        <p:spPr>
          <a:xfrm>
            <a:off x="3552804" y="7331459"/>
            <a:ext cx="3495263" cy="628287"/>
          </a:xfrm>
          <a:prstGeom prst="rect">
            <a:avLst/>
          </a:prstGeom>
        </p:spPr>
        <p:txBody>
          <a:bodyPr lIns="0" tIns="0" rIns="0" bIns="0" rtlCol="0" anchor="t">
            <a:spAutoFit/>
          </a:bodyPr>
          <a:lstStyle/>
          <a:p>
            <a:pPr algn="just">
              <a:lnSpc>
                <a:spcPts val="1692"/>
              </a:lnSpc>
            </a:pPr>
            <a:r>
              <a:rPr lang="en-US" sz="1208">
                <a:solidFill>
                  <a:srgbClr val="000000"/>
                </a:solidFill>
                <a:latin typeface="Tomorrow"/>
              </a:rPr>
              <a:t>"Diwali is coming, and I want to buy something ethnic that also has a trendy look. Any recommendations?"</a:t>
            </a:r>
          </a:p>
        </p:txBody>
      </p:sp>
      <p:sp>
        <p:nvSpPr>
          <p:cNvPr id="13" name="TextBox 13"/>
          <p:cNvSpPr txBox="1"/>
          <p:nvPr/>
        </p:nvSpPr>
        <p:spPr>
          <a:xfrm>
            <a:off x="3037394" y="8225445"/>
            <a:ext cx="3495263" cy="841601"/>
          </a:xfrm>
          <a:prstGeom prst="rect">
            <a:avLst/>
          </a:prstGeom>
        </p:spPr>
        <p:txBody>
          <a:bodyPr lIns="0" tIns="0" rIns="0" bIns="0" rtlCol="0" anchor="t">
            <a:spAutoFit/>
          </a:bodyPr>
          <a:lstStyle/>
          <a:p>
            <a:pPr algn="just">
              <a:lnSpc>
                <a:spcPts val="1692"/>
              </a:lnSpc>
            </a:pPr>
            <a:r>
              <a:rPr lang="en-US" sz="1208">
                <a:solidFill>
                  <a:srgbClr val="000000"/>
                </a:solidFill>
                <a:latin typeface="Tomorrow"/>
              </a:rPr>
              <a:t>"Certainly! Take a look at these latest ethnic pieces that combine traditional elegance with a trendy look. I'm sure you'll find something perfect for Diwali!"</a:t>
            </a:r>
          </a:p>
        </p:txBody>
      </p:sp>
      <p:sp>
        <p:nvSpPr>
          <p:cNvPr id="14" name="Freeform 14"/>
          <p:cNvSpPr/>
          <p:nvPr/>
        </p:nvSpPr>
        <p:spPr>
          <a:xfrm>
            <a:off x="4512048" y="8932749"/>
            <a:ext cx="1448221" cy="1143416"/>
          </a:xfrm>
          <a:custGeom>
            <a:avLst/>
            <a:gdLst/>
            <a:ahLst/>
            <a:cxnLst/>
            <a:rect l="l" t="t" r="r" b="b"/>
            <a:pathLst>
              <a:path w="1448221" h="1143416">
                <a:moveTo>
                  <a:pt x="0" y="0"/>
                </a:moveTo>
                <a:lnTo>
                  <a:pt x="1448221" y="0"/>
                </a:lnTo>
                <a:lnTo>
                  <a:pt x="1448221" y="1143415"/>
                </a:lnTo>
                <a:lnTo>
                  <a:pt x="0" y="1143415"/>
                </a:lnTo>
                <a:lnTo>
                  <a:pt x="0" y="0"/>
                </a:lnTo>
                <a:close/>
              </a:path>
            </a:pathLst>
          </a:custGeom>
          <a:blipFill>
            <a:blip r:embed="rId7"/>
            <a:stretch>
              <a:fillRect b="-106915"/>
            </a:stretch>
          </a:blipFill>
        </p:spPr>
        <p:txBody>
          <a:bodyPr/>
          <a:lstStyle/>
          <a:p>
            <a:endParaRPr lang="en-IN"/>
          </a:p>
        </p:txBody>
      </p:sp>
      <p:sp>
        <p:nvSpPr>
          <p:cNvPr id="15" name="Freeform 15"/>
          <p:cNvSpPr/>
          <p:nvPr/>
        </p:nvSpPr>
        <p:spPr>
          <a:xfrm rot="-77999">
            <a:off x="5329128" y="4935484"/>
            <a:ext cx="309051" cy="220965"/>
          </a:xfrm>
          <a:custGeom>
            <a:avLst/>
            <a:gdLst/>
            <a:ahLst/>
            <a:cxnLst/>
            <a:rect l="l" t="t" r="r" b="b"/>
            <a:pathLst>
              <a:path w="309051" h="220965">
                <a:moveTo>
                  <a:pt x="4857" y="0"/>
                </a:moveTo>
                <a:lnTo>
                  <a:pt x="309051" y="6903"/>
                </a:lnTo>
                <a:lnTo>
                  <a:pt x="304193" y="220965"/>
                </a:lnTo>
                <a:lnTo>
                  <a:pt x="0" y="214062"/>
                </a:lnTo>
                <a:lnTo>
                  <a:pt x="4857" y="0"/>
                </a:lnTo>
                <a:close/>
              </a:path>
            </a:pathLst>
          </a:custGeom>
          <a:blipFill>
            <a:blip r:embed="rId8"/>
            <a:stretch>
              <a:fillRect l="-53218" t="-17502" r="-56800" b="-45775"/>
            </a:stretch>
          </a:blipFill>
          <a:ln cap="sq">
            <a:noFill/>
            <a:prstDash val="solid"/>
            <a:miter/>
          </a:ln>
        </p:spPr>
        <p:txBody>
          <a:bodyPr/>
          <a:lstStyle/>
          <a:p>
            <a:endParaRPr lang="en-IN"/>
          </a:p>
        </p:txBody>
      </p:sp>
      <p:sp>
        <p:nvSpPr>
          <p:cNvPr id="16" name="Freeform 16"/>
          <p:cNvSpPr/>
          <p:nvPr/>
        </p:nvSpPr>
        <p:spPr>
          <a:xfrm rot="-77999">
            <a:off x="3978092" y="3766390"/>
            <a:ext cx="470922" cy="336700"/>
          </a:xfrm>
          <a:custGeom>
            <a:avLst/>
            <a:gdLst/>
            <a:ahLst/>
            <a:cxnLst/>
            <a:rect l="l" t="t" r="r" b="b"/>
            <a:pathLst>
              <a:path w="470922" h="336700">
                <a:moveTo>
                  <a:pt x="7402" y="0"/>
                </a:moveTo>
                <a:lnTo>
                  <a:pt x="470922" y="10519"/>
                </a:lnTo>
                <a:lnTo>
                  <a:pt x="463520" y="336700"/>
                </a:lnTo>
                <a:lnTo>
                  <a:pt x="0" y="326181"/>
                </a:lnTo>
                <a:lnTo>
                  <a:pt x="7402" y="0"/>
                </a:lnTo>
                <a:close/>
              </a:path>
            </a:pathLst>
          </a:custGeom>
          <a:blipFill>
            <a:blip r:embed="rId8"/>
            <a:stretch>
              <a:fillRect l="-53218" t="-17502" r="-56800" b="-45775"/>
            </a:stretch>
          </a:blipFill>
          <a:ln cap="sq">
            <a:noFill/>
            <a:prstDash val="solid"/>
            <a:miter/>
          </a:ln>
        </p:spPr>
        <p:txBody>
          <a:bodyPr/>
          <a:lstStyle/>
          <a:p>
            <a:endParaRPr lang="en-IN"/>
          </a:p>
        </p:txBody>
      </p:sp>
      <p:sp>
        <p:nvSpPr>
          <p:cNvPr id="17" name="TextBox 17"/>
          <p:cNvSpPr txBox="1"/>
          <p:nvPr/>
        </p:nvSpPr>
        <p:spPr>
          <a:xfrm>
            <a:off x="235458" y="360811"/>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SOLUTION :</a:t>
            </a:r>
          </a:p>
        </p:txBody>
      </p:sp>
      <p:sp>
        <p:nvSpPr>
          <p:cNvPr id="18" name="TextBox 18"/>
          <p:cNvSpPr txBox="1"/>
          <p:nvPr/>
        </p:nvSpPr>
        <p:spPr>
          <a:xfrm>
            <a:off x="8368041" y="5663600"/>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BENEFITS :</a:t>
            </a:r>
          </a:p>
        </p:txBody>
      </p:sp>
      <p:sp>
        <p:nvSpPr>
          <p:cNvPr id="19" name="TextBox 19"/>
          <p:cNvSpPr txBox="1"/>
          <p:nvPr/>
        </p:nvSpPr>
        <p:spPr>
          <a:xfrm>
            <a:off x="8305260" y="6326722"/>
            <a:ext cx="8954040" cy="3337851"/>
          </a:xfrm>
          <a:prstGeom prst="rect">
            <a:avLst/>
          </a:prstGeom>
        </p:spPr>
        <p:txBody>
          <a:bodyPr lIns="0" tIns="0" rIns="0" bIns="0" rtlCol="0" anchor="t">
            <a:spAutoFit/>
          </a:bodyPr>
          <a:lstStyle/>
          <a:p>
            <a:pPr marL="361047" lvl="1" indent="-180523" algn="just">
              <a:lnSpc>
                <a:spcPts val="2341"/>
              </a:lnSpc>
              <a:buFont typeface="Arial"/>
              <a:buChar char="•"/>
            </a:pPr>
            <a:r>
              <a:rPr lang="en-US" sz="1672">
                <a:solidFill>
                  <a:srgbClr val="000000"/>
                </a:solidFill>
                <a:latin typeface="Tomorrow"/>
              </a:rPr>
              <a:t>Will enhance customer satisfaction by offering round-the-clock styling advice and personalized outfit recommendations.</a:t>
            </a:r>
          </a:p>
          <a:p>
            <a:pPr algn="just">
              <a:lnSpc>
                <a:spcPts val="1404"/>
              </a:lnSpc>
            </a:pPr>
            <a:endParaRPr lang="en-US" sz="1672">
              <a:solidFill>
                <a:srgbClr val="000000"/>
              </a:solidFill>
              <a:latin typeface="Tomorrow"/>
            </a:endParaRPr>
          </a:p>
          <a:p>
            <a:pPr marL="361047" lvl="1" indent="-180523" algn="just">
              <a:lnSpc>
                <a:spcPts val="2341"/>
              </a:lnSpc>
              <a:buFont typeface="Arial"/>
              <a:buChar char="•"/>
            </a:pPr>
            <a:r>
              <a:rPr lang="en-US" sz="1672">
                <a:solidFill>
                  <a:srgbClr val="000000"/>
                </a:solidFill>
                <a:latin typeface="Tomorrow"/>
              </a:rPr>
              <a:t>Provide guidance throughout the purchasing process.</a:t>
            </a:r>
          </a:p>
          <a:p>
            <a:pPr algn="just">
              <a:lnSpc>
                <a:spcPts val="2341"/>
              </a:lnSpc>
            </a:pPr>
            <a:endParaRPr lang="en-US" sz="1672">
              <a:solidFill>
                <a:srgbClr val="000000"/>
              </a:solidFill>
              <a:latin typeface="Tomorrow"/>
            </a:endParaRPr>
          </a:p>
          <a:p>
            <a:pPr marL="361047" lvl="1" indent="-180523" algn="just">
              <a:lnSpc>
                <a:spcPts val="2341"/>
              </a:lnSpc>
              <a:buFont typeface="Arial"/>
              <a:buChar char="•"/>
            </a:pPr>
            <a:r>
              <a:rPr lang="en-US" sz="1672">
                <a:solidFill>
                  <a:srgbClr val="000000"/>
                </a:solidFill>
                <a:latin typeface="Tomorrow"/>
              </a:rPr>
              <a:t>AI chatbots can gather valuable insights from customer interactions, such as popular product preferences and emerging trends, which can inform inventory decisions and marketing strategies.</a:t>
            </a:r>
          </a:p>
          <a:p>
            <a:pPr algn="just">
              <a:lnSpc>
                <a:spcPts val="2341"/>
              </a:lnSpc>
            </a:pPr>
            <a:endParaRPr lang="en-US" sz="1672">
              <a:solidFill>
                <a:srgbClr val="000000"/>
              </a:solidFill>
              <a:latin typeface="Tomorrow"/>
            </a:endParaRPr>
          </a:p>
          <a:p>
            <a:pPr marL="361047" lvl="1" indent="-180523" algn="just">
              <a:lnSpc>
                <a:spcPts val="2341"/>
              </a:lnSpc>
              <a:buFont typeface="Arial"/>
              <a:buChar char="•"/>
            </a:pPr>
            <a:r>
              <a:rPr lang="en-US" sz="1672">
                <a:solidFill>
                  <a:srgbClr val="000000"/>
                </a:solidFill>
                <a:latin typeface="Tomorrow"/>
              </a:rPr>
              <a:t>These can efficiently handle increasing volumes of inquiries and transactions, reducing operational costs associated with customer support.</a:t>
            </a:r>
          </a:p>
          <a:p>
            <a:pPr algn="just">
              <a:lnSpc>
                <a:spcPts val="2341"/>
              </a:lnSpc>
            </a:pPr>
            <a:endParaRPr lang="en-US" sz="1672">
              <a:solidFill>
                <a:srgbClr val="000000"/>
              </a:solidFill>
              <a:latin typeface="Tomorrow"/>
            </a:endParaRPr>
          </a:p>
        </p:txBody>
      </p:sp>
      <p:grpSp>
        <p:nvGrpSpPr>
          <p:cNvPr id="20" name="Group 20"/>
          <p:cNvGrpSpPr/>
          <p:nvPr/>
        </p:nvGrpSpPr>
        <p:grpSpPr>
          <a:xfrm>
            <a:off x="14705536" y="-1790711"/>
            <a:ext cx="7688006" cy="6950880"/>
            <a:chOff x="0" y="0"/>
            <a:chExt cx="10250675" cy="9267841"/>
          </a:xfrm>
        </p:grpSpPr>
        <p:grpSp>
          <p:nvGrpSpPr>
            <p:cNvPr id="21" name="Group 21"/>
            <p:cNvGrpSpPr/>
            <p:nvPr/>
          </p:nvGrpSpPr>
          <p:grpSpPr>
            <a:xfrm rot="-8311289">
              <a:off x="-1160225" y="4005590"/>
              <a:ext cx="12571125" cy="1256660"/>
              <a:chOff x="0" y="0"/>
              <a:chExt cx="2483185" cy="248229"/>
            </a:xfrm>
          </p:grpSpPr>
          <p:sp>
            <p:nvSpPr>
              <p:cNvPr id="22" name="Freeform 22"/>
              <p:cNvSpPr/>
              <p:nvPr/>
            </p:nvSpPr>
            <p:spPr>
              <a:xfrm>
                <a:off x="0" y="0"/>
                <a:ext cx="2483185" cy="248229"/>
              </a:xfrm>
              <a:custGeom>
                <a:avLst/>
                <a:gdLst/>
                <a:ahLst/>
                <a:cxnLst/>
                <a:rect l="l" t="t" r="r" b="b"/>
                <a:pathLst>
                  <a:path w="2483185" h="248229">
                    <a:moveTo>
                      <a:pt x="0" y="0"/>
                    </a:moveTo>
                    <a:lnTo>
                      <a:pt x="2483185" y="0"/>
                    </a:lnTo>
                    <a:lnTo>
                      <a:pt x="2483185" y="248229"/>
                    </a:lnTo>
                    <a:lnTo>
                      <a:pt x="0" y="248229"/>
                    </a:lnTo>
                    <a:close/>
                  </a:path>
                </a:pathLst>
              </a:custGeom>
              <a:solidFill>
                <a:srgbClr val="FF0AA1"/>
              </a:solidFill>
            </p:spPr>
            <p:txBody>
              <a:bodyPr/>
              <a:lstStyle/>
              <a:p>
                <a:endParaRPr lang="en-IN"/>
              </a:p>
            </p:txBody>
          </p:sp>
          <p:sp>
            <p:nvSpPr>
              <p:cNvPr id="23" name="TextBox 23"/>
              <p:cNvSpPr txBox="1"/>
              <p:nvPr/>
            </p:nvSpPr>
            <p:spPr>
              <a:xfrm>
                <a:off x="0" y="-57150"/>
                <a:ext cx="2483185" cy="305379"/>
              </a:xfrm>
              <a:prstGeom prst="rect">
                <a:avLst/>
              </a:prstGeom>
            </p:spPr>
            <p:txBody>
              <a:bodyPr lIns="50800" tIns="50800" rIns="50800" bIns="50800" rtlCol="0" anchor="ctr"/>
              <a:lstStyle/>
              <a:p>
                <a:pPr algn="ctr">
                  <a:lnSpc>
                    <a:spcPts val="3410"/>
                  </a:lnSpc>
                </a:pPr>
                <a:endParaRPr/>
              </a:p>
            </p:txBody>
          </p:sp>
        </p:grpSp>
        <p:sp>
          <p:nvSpPr>
            <p:cNvPr id="24" name="Freeform 24"/>
            <p:cNvSpPr/>
            <p:nvPr/>
          </p:nvSpPr>
          <p:spPr>
            <a:xfrm rot="2220836">
              <a:off x="2166840" y="2162014"/>
              <a:ext cx="1534838" cy="789744"/>
            </a:xfrm>
            <a:custGeom>
              <a:avLst/>
              <a:gdLst/>
              <a:ahLst/>
              <a:cxnLst/>
              <a:rect l="l" t="t" r="r" b="b"/>
              <a:pathLst>
                <a:path w="1534838" h="789744">
                  <a:moveTo>
                    <a:pt x="0" y="0"/>
                  </a:moveTo>
                  <a:lnTo>
                    <a:pt x="1534839" y="0"/>
                  </a:lnTo>
                  <a:lnTo>
                    <a:pt x="1534839" y="789744"/>
                  </a:lnTo>
                  <a:lnTo>
                    <a:pt x="0" y="789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5" name="Freeform 25"/>
            <p:cNvSpPr/>
            <p:nvPr/>
          </p:nvSpPr>
          <p:spPr>
            <a:xfrm rot="2372105">
              <a:off x="3773080" y="3732349"/>
              <a:ext cx="1534838" cy="789744"/>
            </a:xfrm>
            <a:custGeom>
              <a:avLst/>
              <a:gdLst/>
              <a:ahLst/>
              <a:cxnLst/>
              <a:rect l="l" t="t" r="r" b="b"/>
              <a:pathLst>
                <a:path w="1534838" h="789744">
                  <a:moveTo>
                    <a:pt x="0" y="0"/>
                  </a:moveTo>
                  <a:lnTo>
                    <a:pt x="1534838" y="0"/>
                  </a:lnTo>
                  <a:lnTo>
                    <a:pt x="1534838" y="789744"/>
                  </a:lnTo>
                  <a:lnTo>
                    <a:pt x="0" y="789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sp>
        <p:nvSpPr>
          <p:cNvPr id="26" name="Freeform 26"/>
          <p:cNvSpPr/>
          <p:nvPr/>
        </p:nvSpPr>
        <p:spPr>
          <a:xfrm rot="5400000" flipH="1" flipV="1">
            <a:off x="-790979" y="8473125"/>
            <a:ext cx="3227943" cy="4798293"/>
          </a:xfrm>
          <a:custGeom>
            <a:avLst/>
            <a:gdLst/>
            <a:ahLst/>
            <a:cxnLst/>
            <a:rect l="l" t="t" r="r" b="b"/>
            <a:pathLst>
              <a:path w="3227943" h="4798293">
                <a:moveTo>
                  <a:pt x="3227942" y="4798293"/>
                </a:moveTo>
                <a:lnTo>
                  <a:pt x="0" y="4798293"/>
                </a:lnTo>
                <a:lnTo>
                  <a:pt x="0" y="0"/>
                </a:lnTo>
                <a:lnTo>
                  <a:pt x="3227942" y="0"/>
                </a:lnTo>
                <a:lnTo>
                  <a:pt x="3227942" y="4798293"/>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944826" y="9585024"/>
            <a:ext cx="1205361" cy="446699"/>
          </a:xfrm>
          <a:custGeom>
            <a:avLst/>
            <a:gdLst/>
            <a:ahLst/>
            <a:cxnLst/>
            <a:rect l="l" t="t" r="r" b="b"/>
            <a:pathLst>
              <a:path w="1205361" h="446699">
                <a:moveTo>
                  <a:pt x="0" y="0"/>
                </a:moveTo>
                <a:lnTo>
                  <a:pt x="1205362" y="0"/>
                </a:lnTo>
                <a:lnTo>
                  <a:pt x="1205362" y="446698"/>
                </a:lnTo>
                <a:lnTo>
                  <a:pt x="0" y="446698"/>
                </a:lnTo>
                <a:lnTo>
                  <a:pt x="0" y="0"/>
                </a:lnTo>
                <a:close/>
              </a:path>
            </a:pathLst>
          </a:custGeom>
          <a:blipFill>
            <a:blip r:embed="rId3"/>
            <a:stretch>
              <a:fillRect b="-3"/>
            </a:stretch>
          </a:blipFill>
        </p:spPr>
        <p:txBody>
          <a:bodyPr/>
          <a:lstStyle/>
          <a:p>
            <a:endParaRPr lang="en-IN"/>
          </a:p>
        </p:txBody>
      </p:sp>
      <p:grpSp>
        <p:nvGrpSpPr>
          <p:cNvPr id="4" name="Group 4"/>
          <p:cNvGrpSpPr/>
          <p:nvPr/>
        </p:nvGrpSpPr>
        <p:grpSpPr>
          <a:xfrm>
            <a:off x="1505859" y="972943"/>
            <a:ext cx="15732282" cy="7866141"/>
            <a:chOff x="0" y="0"/>
            <a:chExt cx="20976376" cy="10488188"/>
          </a:xfrm>
        </p:grpSpPr>
        <p:sp>
          <p:nvSpPr>
            <p:cNvPr id="5" name="Freeform 5"/>
            <p:cNvSpPr/>
            <p:nvPr/>
          </p:nvSpPr>
          <p:spPr>
            <a:xfrm>
              <a:off x="0"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488188"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grpSp>
      <p:grpSp>
        <p:nvGrpSpPr>
          <p:cNvPr id="7" name="Group 7"/>
          <p:cNvGrpSpPr/>
          <p:nvPr/>
        </p:nvGrpSpPr>
        <p:grpSpPr>
          <a:xfrm rot="-10800000">
            <a:off x="6491043" y="4906013"/>
            <a:ext cx="6194874" cy="4055515"/>
            <a:chOff x="0" y="0"/>
            <a:chExt cx="10481619" cy="6861861"/>
          </a:xfrm>
        </p:grpSpPr>
        <p:sp>
          <p:nvSpPr>
            <p:cNvPr id="8" name="Freeform 8"/>
            <p:cNvSpPr/>
            <p:nvPr/>
          </p:nvSpPr>
          <p:spPr>
            <a:xfrm flipH="1" flipV="1">
              <a:off x="0" y="0"/>
              <a:ext cx="10481619" cy="6861861"/>
            </a:xfrm>
            <a:custGeom>
              <a:avLst/>
              <a:gdLst/>
              <a:ahLst/>
              <a:cxnLst/>
              <a:rect l="l" t="t" r="r" b="b"/>
              <a:pathLst>
                <a:path w="10481619" h="6861861">
                  <a:moveTo>
                    <a:pt x="0" y="6188026"/>
                  </a:moveTo>
                  <a:lnTo>
                    <a:pt x="0" y="4007327"/>
                  </a:lnTo>
                  <a:cubicBezTo>
                    <a:pt x="0" y="3812450"/>
                    <a:pt x="200699" y="3627180"/>
                    <a:pt x="547064" y="3498177"/>
                  </a:cubicBezTo>
                  <a:cubicBezTo>
                    <a:pt x="893431" y="3370546"/>
                    <a:pt x="1094129" y="3185276"/>
                    <a:pt x="1094129" y="2989026"/>
                  </a:cubicBezTo>
                  <a:lnTo>
                    <a:pt x="1094129" y="673835"/>
                  </a:lnTo>
                  <a:cubicBezTo>
                    <a:pt x="1094129" y="301922"/>
                    <a:pt x="1806283" y="0"/>
                    <a:pt x="2683528" y="0"/>
                  </a:cubicBezTo>
                  <a:lnTo>
                    <a:pt x="8892220" y="0"/>
                  </a:lnTo>
                  <a:cubicBezTo>
                    <a:pt x="9769465" y="0"/>
                    <a:pt x="10481619" y="301922"/>
                    <a:pt x="10481619" y="673835"/>
                  </a:cubicBezTo>
                  <a:lnTo>
                    <a:pt x="10481619" y="6188026"/>
                  </a:lnTo>
                  <a:cubicBezTo>
                    <a:pt x="10481619" y="6559939"/>
                    <a:pt x="9769465" y="6861861"/>
                    <a:pt x="8892220" y="6861861"/>
                  </a:cubicBezTo>
                  <a:lnTo>
                    <a:pt x="1586163" y="6861861"/>
                  </a:lnTo>
                  <a:cubicBezTo>
                    <a:pt x="708917" y="6861861"/>
                    <a:pt x="0" y="6559939"/>
                    <a:pt x="0" y="6188026"/>
                  </a:cubicBezTo>
                  <a:close/>
                </a:path>
              </a:pathLst>
            </a:custGeom>
            <a:blipFill>
              <a:blip r:embed="rId6"/>
              <a:stretch>
                <a:fillRect l="-3818" r="-821"/>
              </a:stretch>
            </a:blipFill>
          </p:spPr>
          <p:txBody>
            <a:bodyPr/>
            <a:lstStyle/>
            <a:p>
              <a:endParaRPr lang="en-IN"/>
            </a:p>
          </p:txBody>
        </p:sp>
      </p:grpSp>
      <p:grpSp>
        <p:nvGrpSpPr>
          <p:cNvPr id="9" name="Group 9"/>
          <p:cNvGrpSpPr/>
          <p:nvPr/>
        </p:nvGrpSpPr>
        <p:grpSpPr>
          <a:xfrm>
            <a:off x="-1576155" y="9257644"/>
            <a:ext cx="5036365" cy="3227943"/>
            <a:chOff x="0" y="0"/>
            <a:chExt cx="6715153" cy="4303923"/>
          </a:xfrm>
        </p:grpSpPr>
        <p:sp>
          <p:nvSpPr>
            <p:cNvPr id="10" name="Freeform 10"/>
            <p:cNvSpPr/>
            <p:nvPr/>
          </p:nvSpPr>
          <p:spPr>
            <a:xfrm rot="5400000" flipH="1" flipV="1">
              <a:off x="1046900" y="-1046900"/>
              <a:ext cx="4303923" cy="6397724"/>
            </a:xfrm>
            <a:custGeom>
              <a:avLst/>
              <a:gdLst/>
              <a:ahLst/>
              <a:cxnLst/>
              <a:rect l="l" t="t" r="r" b="b"/>
              <a:pathLst>
                <a:path w="4303923" h="6397724">
                  <a:moveTo>
                    <a:pt x="4303924" y="6397724"/>
                  </a:moveTo>
                  <a:lnTo>
                    <a:pt x="0" y="6397724"/>
                  </a:lnTo>
                  <a:lnTo>
                    <a:pt x="0" y="0"/>
                  </a:lnTo>
                  <a:lnTo>
                    <a:pt x="4303924" y="0"/>
                  </a:lnTo>
                  <a:lnTo>
                    <a:pt x="4303924" y="639772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1" name="Freeform 11"/>
            <p:cNvSpPr/>
            <p:nvPr/>
          </p:nvSpPr>
          <p:spPr>
            <a:xfrm flipH="1">
              <a:off x="4135892" y="436507"/>
              <a:ext cx="2579261" cy="493284"/>
            </a:xfrm>
            <a:custGeom>
              <a:avLst/>
              <a:gdLst/>
              <a:ahLst/>
              <a:cxnLst/>
              <a:rect l="l" t="t" r="r" b="b"/>
              <a:pathLst>
                <a:path w="2579261" h="493284">
                  <a:moveTo>
                    <a:pt x="2579261" y="0"/>
                  </a:moveTo>
                  <a:lnTo>
                    <a:pt x="0" y="0"/>
                  </a:lnTo>
                  <a:lnTo>
                    <a:pt x="0" y="493284"/>
                  </a:lnTo>
                  <a:lnTo>
                    <a:pt x="2579261" y="493284"/>
                  </a:lnTo>
                  <a:lnTo>
                    <a:pt x="257926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grpSp>
        <p:nvGrpSpPr>
          <p:cNvPr id="12" name="Group 12"/>
          <p:cNvGrpSpPr/>
          <p:nvPr/>
        </p:nvGrpSpPr>
        <p:grpSpPr>
          <a:xfrm>
            <a:off x="6688936" y="373377"/>
            <a:ext cx="6169347" cy="4347584"/>
            <a:chOff x="0" y="0"/>
            <a:chExt cx="9104505" cy="6416011"/>
          </a:xfrm>
        </p:grpSpPr>
        <p:sp>
          <p:nvSpPr>
            <p:cNvPr id="13" name="Freeform 13"/>
            <p:cNvSpPr/>
            <p:nvPr/>
          </p:nvSpPr>
          <p:spPr>
            <a:xfrm>
              <a:off x="0" y="0"/>
              <a:ext cx="9104505" cy="6416011"/>
            </a:xfrm>
            <a:custGeom>
              <a:avLst/>
              <a:gdLst/>
              <a:ahLst/>
              <a:cxnLst/>
              <a:rect l="l" t="t" r="r" b="b"/>
              <a:pathLst>
                <a:path w="9104505" h="6416011">
                  <a:moveTo>
                    <a:pt x="9104505" y="630052"/>
                  </a:moveTo>
                  <a:lnTo>
                    <a:pt x="9104505" y="2669061"/>
                  </a:lnTo>
                  <a:cubicBezTo>
                    <a:pt x="9104505" y="2851275"/>
                    <a:pt x="8930174" y="3024508"/>
                    <a:pt x="8629316" y="3145129"/>
                  </a:cubicBezTo>
                  <a:cubicBezTo>
                    <a:pt x="8328457" y="3264467"/>
                    <a:pt x="8154127" y="3437699"/>
                    <a:pt x="8154127" y="3621197"/>
                  </a:cubicBezTo>
                  <a:lnTo>
                    <a:pt x="8154127" y="5785959"/>
                  </a:lnTo>
                  <a:cubicBezTo>
                    <a:pt x="8154127" y="6133707"/>
                    <a:pt x="7535538" y="6416011"/>
                    <a:pt x="6773549" y="6416011"/>
                  </a:cubicBezTo>
                  <a:lnTo>
                    <a:pt x="1380578" y="6416011"/>
                  </a:lnTo>
                  <a:cubicBezTo>
                    <a:pt x="618589" y="6416011"/>
                    <a:pt x="0" y="6133707"/>
                    <a:pt x="0" y="5785959"/>
                  </a:cubicBezTo>
                  <a:lnTo>
                    <a:pt x="0" y="630052"/>
                  </a:lnTo>
                  <a:cubicBezTo>
                    <a:pt x="0" y="282304"/>
                    <a:pt x="618589" y="0"/>
                    <a:pt x="1380578" y="0"/>
                  </a:cubicBezTo>
                  <a:lnTo>
                    <a:pt x="7726738" y="0"/>
                  </a:lnTo>
                  <a:cubicBezTo>
                    <a:pt x="8488728" y="0"/>
                    <a:pt x="9104505" y="282304"/>
                    <a:pt x="9104505" y="630052"/>
                  </a:cubicBezTo>
                  <a:close/>
                </a:path>
              </a:pathLst>
            </a:custGeom>
            <a:blipFill>
              <a:blip r:embed="rId11"/>
              <a:stretch>
                <a:fillRect t="-392" b="-392"/>
              </a:stretch>
            </a:blipFill>
          </p:spPr>
          <p:txBody>
            <a:bodyPr/>
            <a:lstStyle/>
            <a:p>
              <a:endParaRPr lang="en-IN"/>
            </a:p>
          </p:txBody>
        </p:sp>
      </p:grpSp>
      <p:sp>
        <p:nvSpPr>
          <p:cNvPr id="14" name="TextBox 14"/>
          <p:cNvSpPr txBox="1"/>
          <p:nvPr/>
        </p:nvSpPr>
        <p:spPr>
          <a:xfrm>
            <a:off x="1187849" y="953893"/>
            <a:ext cx="4544721" cy="1593277"/>
          </a:xfrm>
          <a:prstGeom prst="rect">
            <a:avLst/>
          </a:prstGeom>
        </p:spPr>
        <p:txBody>
          <a:bodyPr lIns="0" tIns="0" rIns="0" bIns="0" rtlCol="0" anchor="t">
            <a:spAutoFit/>
          </a:bodyPr>
          <a:lstStyle/>
          <a:p>
            <a:pPr algn="ctr">
              <a:lnSpc>
                <a:spcPts val="3129"/>
              </a:lnSpc>
            </a:pPr>
            <a:r>
              <a:rPr lang="en-US" sz="2564">
                <a:solidFill>
                  <a:srgbClr val="FF0AA1"/>
                </a:solidFill>
                <a:latin typeface="TT Octosquares Expanded Bold"/>
              </a:rPr>
              <a:t>ECO-CHIC </a:t>
            </a:r>
          </a:p>
          <a:p>
            <a:pPr algn="ctr">
              <a:lnSpc>
                <a:spcPts val="3129"/>
              </a:lnSpc>
            </a:pPr>
            <a:r>
              <a:rPr lang="en-US" sz="2564">
                <a:solidFill>
                  <a:srgbClr val="000000"/>
                </a:solidFill>
                <a:latin typeface="TT Octosquares Expanded Bold"/>
              </a:rPr>
              <a:t>CAPSULE </a:t>
            </a:r>
            <a:r>
              <a:rPr lang="en-US" sz="2564">
                <a:solidFill>
                  <a:srgbClr val="FF0AA1"/>
                </a:solidFill>
                <a:latin typeface="TT Octosquares Expanded Bold"/>
              </a:rPr>
              <a:t>COLLECTION</a:t>
            </a:r>
          </a:p>
          <a:p>
            <a:pPr algn="ctr">
              <a:lnSpc>
                <a:spcPts val="3129"/>
              </a:lnSpc>
            </a:pPr>
            <a:endParaRPr lang="en-US" sz="2564">
              <a:solidFill>
                <a:srgbClr val="FF0AA1"/>
              </a:solidFill>
              <a:latin typeface="TT Octosquares Expanded Bold"/>
            </a:endParaRPr>
          </a:p>
        </p:txBody>
      </p:sp>
      <p:sp>
        <p:nvSpPr>
          <p:cNvPr id="15" name="TextBox 15"/>
          <p:cNvSpPr txBox="1"/>
          <p:nvPr/>
        </p:nvSpPr>
        <p:spPr>
          <a:xfrm>
            <a:off x="532544" y="2393129"/>
            <a:ext cx="5683793" cy="2825362"/>
          </a:xfrm>
          <a:prstGeom prst="rect">
            <a:avLst/>
          </a:prstGeom>
        </p:spPr>
        <p:txBody>
          <a:bodyPr lIns="0" tIns="0" rIns="0" bIns="0" rtlCol="0" anchor="t">
            <a:spAutoFit/>
          </a:bodyPr>
          <a:lstStyle/>
          <a:p>
            <a:pPr marL="378343" lvl="1" indent="-189171" algn="just">
              <a:lnSpc>
                <a:spcPts val="2505"/>
              </a:lnSpc>
              <a:buFont typeface="Arial"/>
              <a:buChar char="•"/>
            </a:pPr>
            <a:r>
              <a:rPr lang="en-US" sz="1752">
                <a:solidFill>
                  <a:srgbClr val="000000"/>
                </a:solidFill>
                <a:latin typeface="Tomorrow"/>
              </a:rPr>
              <a:t>Elevate Your Style Sustainably! Discover timeless pieces crafted with care for a wardrobe that's as conscious as it is chic.</a:t>
            </a:r>
          </a:p>
          <a:p>
            <a:pPr algn="just">
              <a:lnSpc>
                <a:spcPts val="2505"/>
              </a:lnSpc>
            </a:pPr>
            <a:endParaRPr lang="en-US" sz="1752">
              <a:solidFill>
                <a:srgbClr val="000000"/>
              </a:solidFill>
              <a:latin typeface="Tomorrow"/>
            </a:endParaRPr>
          </a:p>
          <a:p>
            <a:pPr marL="378343" lvl="1" indent="-189171" algn="just">
              <a:lnSpc>
                <a:spcPts val="2505"/>
              </a:lnSpc>
              <a:buFont typeface="Arial"/>
              <a:buChar char="•"/>
            </a:pPr>
            <a:r>
              <a:rPr lang="en-US" sz="1752">
                <a:solidFill>
                  <a:srgbClr val="000000"/>
                </a:solidFill>
                <a:latin typeface="Tomorrow"/>
              </a:rPr>
              <a:t>Each product will include its carbon footprint, empowering Gen Z shoppers to make sustainable choices.</a:t>
            </a:r>
          </a:p>
          <a:p>
            <a:pPr algn="just">
              <a:lnSpc>
                <a:spcPts val="2505"/>
              </a:lnSpc>
            </a:pPr>
            <a:endParaRPr lang="en-US" sz="1752">
              <a:solidFill>
                <a:srgbClr val="000000"/>
              </a:solidFill>
              <a:latin typeface="Tomorrow"/>
            </a:endParaRPr>
          </a:p>
          <a:p>
            <a:pPr algn="just">
              <a:lnSpc>
                <a:spcPts val="2505"/>
              </a:lnSpc>
            </a:pPr>
            <a:endParaRPr lang="en-US" sz="1752">
              <a:solidFill>
                <a:srgbClr val="000000"/>
              </a:solidFill>
              <a:latin typeface="Tomorrow"/>
            </a:endParaRPr>
          </a:p>
        </p:txBody>
      </p:sp>
      <p:sp>
        <p:nvSpPr>
          <p:cNvPr id="16" name="TextBox 16"/>
          <p:cNvSpPr txBox="1"/>
          <p:nvPr/>
        </p:nvSpPr>
        <p:spPr>
          <a:xfrm>
            <a:off x="12685917" y="1028700"/>
            <a:ext cx="5143240" cy="888296"/>
          </a:xfrm>
          <a:prstGeom prst="rect">
            <a:avLst/>
          </a:prstGeom>
        </p:spPr>
        <p:txBody>
          <a:bodyPr lIns="0" tIns="0" rIns="0" bIns="0" rtlCol="0" anchor="t">
            <a:spAutoFit/>
          </a:bodyPr>
          <a:lstStyle/>
          <a:p>
            <a:pPr algn="ctr">
              <a:lnSpc>
                <a:spcPts val="3541"/>
              </a:lnSpc>
            </a:pPr>
            <a:r>
              <a:rPr lang="en-US" sz="2902">
                <a:solidFill>
                  <a:srgbClr val="F21FB0"/>
                </a:solidFill>
                <a:latin typeface="TT Octosquares Expanded Bold"/>
              </a:rPr>
              <a:t>INFLUENCER-</a:t>
            </a:r>
            <a:r>
              <a:rPr lang="en-US" sz="2902">
                <a:solidFill>
                  <a:srgbClr val="000000"/>
                </a:solidFill>
                <a:latin typeface="TT Octosquares Expanded Bold"/>
              </a:rPr>
              <a:t>REPLICAS</a:t>
            </a:r>
          </a:p>
        </p:txBody>
      </p:sp>
      <p:sp>
        <p:nvSpPr>
          <p:cNvPr id="17" name="TextBox 17"/>
          <p:cNvSpPr txBox="1"/>
          <p:nvPr/>
        </p:nvSpPr>
        <p:spPr>
          <a:xfrm>
            <a:off x="12858283" y="2085249"/>
            <a:ext cx="5196009" cy="3649337"/>
          </a:xfrm>
          <a:prstGeom prst="rect">
            <a:avLst/>
          </a:prstGeom>
        </p:spPr>
        <p:txBody>
          <a:bodyPr lIns="0" tIns="0" rIns="0" bIns="0" rtlCol="0" anchor="t">
            <a:spAutoFit/>
          </a:bodyPr>
          <a:lstStyle/>
          <a:p>
            <a:pPr marL="358968" lvl="1" indent="-179484" algn="just">
              <a:lnSpc>
                <a:spcPts val="2660"/>
              </a:lnSpc>
              <a:buFont typeface="Arial"/>
              <a:buChar char="•"/>
            </a:pPr>
            <a:r>
              <a:rPr lang="en-US" sz="1662">
                <a:solidFill>
                  <a:srgbClr val="000000"/>
                </a:solidFill>
                <a:latin typeface="Tomorrow"/>
              </a:rPr>
              <a:t>"Step into the spotlight with Myntra's Influencer Replica Collection!</a:t>
            </a:r>
          </a:p>
          <a:p>
            <a:pPr algn="just">
              <a:lnSpc>
                <a:spcPts val="2660"/>
              </a:lnSpc>
            </a:pPr>
            <a:endParaRPr lang="en-US" sz="1662">
              <a:solidFill>
                <a:srgbClr val="000000"/>
              </a:solidFill>
              <a:latin typeface="Tomorrow"/>
            </a:endParaRPr>
          </a:p>
          <a:p>
            <a:pPr marL="358968" lvl="1" indent="-179484" algn="just">
              <a:lnSpc>
                <a:spcPts val="2660"/>
              </a:lnSpc>
              <a:buFont typeface="Arial"/>
              <a:buChar char="•"/>
            </a:pPr>
            <a:r>
              <a:rPr lang="en-US" sz="1662">
                <a:solidFill>
                  <a:srgbClr val="000000"/>
                </a:solidFill>
                <a:latin typeface="Tomorrow"/>
              </a:rPr>
              <a:t>Embrace Gen Z style icons with replicas of influencer and TV star outfits, which would be available exclusively as limited edition drops on our site. </a:t>
            </a:r>
          </a:p>
          <a:p>
            <a:pPr algn="just">
              <a:lnSpc>
                <a:spcPts val="2660"/>
              </a:lnSpc>
            </a:pPr>
            <a:endParaRPr lang="en-US" sz="1662">
              <a:solidFill>
                <a:srgbClr val="000000"/>
              </a:solidFill>
              <a:latin typeface="Tomorrow"/>
            </a:endParaRPr>
          </a:p>
          <a:p>
            <a:pPr marL="358968" lvl="1" indent="-179484" algn="just">
              <a:lnSpc>
                <a:spcPts val="2660"/>
              </a:lnSpc>
              <a:buFont typeface="Arial"/>
              <a:buChar char="•"/>
            </a:pPr>
            <a:r>
              <a:rPr lang="en-US" sz="1662">
                <a:solidFill>
                  <a:srgbClr val="000000"/>
                </a:solidFill>
                <a:latin typeface="Tomorrow"/>
              </a:rPr>
              <a:t>From casual chic to red carpet glam, each piece will set the trend for the ultimate fashion-forward statement."</a:t>
            </a:r>
          </a:p>
        </p:txBody>
      </p:sp>
      <p:sp>
        <p:nvSpPr>
          <p:cNvPr id="18" name="TextBox 18"/>
          <p:cNvSpPr txBox="1"/>
          <p:nvPr/>
        </p:nvSpPr>
        <p:spPr>
          <a:xfrm>
            <a:off x="235458" y="360811"/>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SOLUTION :</a:t>
            </a:r>
          </a:p>
        </p:txBody>
      </p:sp>
      <p:sp>
        <p:nvSpPr>
          <p:cNvPr id="19" name="TextBox 19"/>
          <p:cNvSpPr txBox="1"/>
          <p:nvPr/>
        </p:nvSpPr>
        <p:spPr>
          <a:xfrm>
            <a:off x="12967567" y="6670802"/>
            <a:ext cx="4976529" cy="2254007"/>
          </a:xfrm>
          <a:prstGeom prst="rect">
            <a:avLst/>
          </a:prstGeom>
        </p:spPr>
        <p:txBody>
          <a:bodyPr lIns="0" tIns="0" rIns="0" bIns="0" rtlCol="0" anchor="t">
            <a:spAutoFit/>
          </a:bodyPr>
          <a:lstStyle/>
          <a:p>
            <a:pPr marL="361085" lvl="1" indent="-180542" algn="just">
              <a:lnSpc>
                <a:spcPts val="2558"/>
              </a:lnSpc>
              <a:buFont typeface="Arial"/>
              <a:buChar char="•"/>
            </a:pPr>
            <a:r>
              <a:rPr lang="en-US" sz="1672">
                <a:solidFill>
                  <a:srgbClr val="000000"/>
                </a:solidFill>
                <a:latin typeface="Tomorrow"/>
              </a:rPr>
              <a:t>Drive Sales and Traffic.</a:t>
            </a:r>
          </a:p>
          <a:p>
            <a:pPr algn="just">
              <a:lnSpc>
                <a:spcPts val="2558"/>
              </a:lnSpc>
            </a:pPr>
            <a:endParaRPr lang="en-US" sz="1672">
              <a:solidFill>
                <a:srgbClr val="000000"/>
              </a:solidFill>
              <a:latin typeface="Tomorrow"/>
            </a:endParaRPr>
          </a:p>
          <a:p>
            <a:pPr marL="361085" lvl="1" indent="-180542" algn="just">
              <a:lnSpc>
                <a:spcPts val="2558"/>
              </a:lnSpc>
              <a:buFont typeface="Arial"/>
              <a:buChar char="•"/>
            </a:pPr>
            <a:r>
              <a:rPr lang="en-US" sz="1672">
                <a:solidFill>
                  <a:srgbClr val="000000"/>
                </a:solidFill>
                <a:latin typeface="Tomorrow"/>
              </a:rPr>
              <a:t>Enhance Brand Visibility.</a:t>
            </a:r>
          </a:p>
          <a:p>
            <a:pPr algn="just">
              <a:lnSpc>
                <a:spcPts val="2558"/>
              </a:lnSpc>
            </a:pPr>
            <a:endParaRPr lang="en-US" sz="1672">
              <a:solidFill>
                <a:srgbClr val="000000"/>
              </a:solidFill>
              <a:latin typeface="Tomorrow"/>
            </a:endParaRPr>
          </a:p>
          <a:p>
            <a:pPr marL="361085" lvl="1" indent="-180542" algn="just">
              <a:lnSpc>
                <a:spcPts val="2558"/>
              </a:lnSpc>
              <a:buFont typeface="Arial"/>
              <a:buChar char="•"/>
            </a:pPr>
            <a:r>
              <a:rPr lang="en-US" sz="1672">
                <a:solidFill>
                  <a:srgbClr val="000000"/>
                </a:solidFill>
                <a:latin typeface="Tomorrow"/>
              </a:rPr>
              <a:t>Creating Exclusive Collections or limited-edition pieces can create buzz and excitement, driving customer engagement.</a:t>
            </a:r>
          </a:p>
        </p:txBody>
      </p:sp>
      <p:sp>
        <p:nvSpPr>
          <p:cNvPr id="20" name="TextBox 20"/>
          <p:cNvSpPr txBox="1"/>
          <p:nvPr/>
        </p:nvSpPr>
        <p:spPr>
          <a:xfrm>
            <a:off x="13349610" y="6060105"/>
            <a:ext cx="2814465" cy="291129"/>
          </a:xfrm>
          <a:prstGeom prst="rect">
            <a:avLst/>
          </a:prstGeom>
        </p:spPr>
        <p:txBody>
          <a:bodyPr lIns="0" tIns="0" rIns="0" bIns="0" rtlCol="0" anchor="t">
            <a:spAutoFit/>
          </a:bodyPr>
          <a:lstStyle/>
          <a:p>
            <a:pPr algn="just">
              <a:lnSpc>
                <a:spcPts val="2339"/>
              </a:lnSpc>
            </a:pPr>
            <a:r>
              <a:rPr lang="en-US" sz="1917">
                <a:solidFill>
                  <a:srgbClr val="000000"/>
                </a:solidFill>
                <a:latin typeface="TT Octosquares Expanded Bold"/>
              </a:rPr>
              <a:t>BENEFITS :</a:t>
            </a:r>
          </a:p>
        </p:txBody>
      </p:sp>
      <p:sp>
        <p:nvSpPr>
          <p:cNvPr id="21" name="TextBox 21"/>
          <p:cNvSpPr txBox="1"/>
          <p:nvPr/>
        </p:nvSpPr>
        <p:spPr>
          <a:xfrm>
            <a:off x="765522" y="6060105"/>
            <a:ext cx="2814465" cy="291129"/>
          </a:xfrm>
          <a:prstGeom prst="rect">
            <a:avLst/>
          </a:prstGeom>
        </p:spPr>
        <p:txBody>
          <a:bodyPr lIns="0" tIns="0" rIns="0" bIns="0" rtlCol="0" anchor="t">
            <a:spAutoFit/>
          </a:bodyPr>
          <a:lstStyle/>
          <a:p>
            <a:pPr algn="just">
              <a:lnSpc>
                <a:spcPts val="2339"/>
              </a:lnSpc>
            </a:pPr>
            <a:r>
              <a:rPr lang="en-US" sz="1917">
                <a:solidFill>
                  <a:srgbClr val="000000"/>
                </a:solidFill>
                <a:latin typeface="TT Octosquares Expanded Bold"/>
              </a:rPr>
              <a:t>BENEFITS :</a:t>
            </a:r>
          </a:p>
        </p:txBody>
      </p:sp>
      <p:sp>
        <p:nvSpPr>
          <p:cNvPr id="22" name="TextBox 22"/>
          <p:cNvSpPr txBox="1"/>
          <p:nvPr/>
        </p:nvSpPr>
        <p:spPr>
          <a:xfrm>
            <a:off x="235458" y="6689852"/>
            <a:ext cx="5665495" cy="1752438"/>
          </a:xfrm>
          <a:prstGeom prst="rect">
            <a:avLst/>
          </a:prstGeom>
        </p:spPr>
        <p:txBody>
          <a:bodyPr lIns="0" tIns="0" rIns="0" bIns="0" rtlCol="0" anchor="t">
            <a:spAutoFit/>
          </a:bodyPr>
          <a:lstStyle/>
          <a:p>
            <a:pPr marL="347967" lvl="1" indent="-173984" algn="just">
              <a:lnSpc>
                <a:spcPts val="2385"/>
              </a:lnSpc>
              <a:buFont typeface="Arial"/>
              <a:buChar char="•"/>
            </a:pPr>
            <a:r>
              <a:rPr lang="en-US" sz="1611">
                <a:solidFill>
                  <a:srgbClr val="000000"/>
                </a:solidFill>
                <a:latin typeface="Tomorrow"/>
              </a:rPr>
              <a:t>Will position Myntra as a leader in eco-friendly retail, attracting environmentally conscious consumers.</a:t>
            </a:r>
          </a:p>
          <a:p>
            <a:pPr algn="just">
              <a:lnSpc>
                <a:spcPts val="2385"/>
              </a:lnSpc>
            </a:pPr>
            <a:endParaRPr lang="en-US" sz="1611">
              <a:solidFill>
                <a:srgbClr val="000000"/>
              </a:solidFill>
              <a:latin typeface="Tomorrow"/>
            </a:endParaRPr>
          </a:p>
          <a:p>
            <a:pPr marL="347967" lvl="1" indent="-173984" algn="just">
              <a:lnSpc>
                <a:spcPts val="2385"/>
              </a:lnSpc>
              <a:buFont typeface="Arial"/>
              <a:buChar char="•"/>
            </a:pPr>
            <a:r>
              <a:rPr lang="en-US" sz="1611">
                <a:solidFill>
                  <a:srgbClr val="000000"/>
                </a:solidFill>
                <a:latin typeface="Tomorrow"/>
              </a:rPr>
              <a:t>Will Educate and Empower Consumers.</a:t>
            </a:r>
          </a:p>
          <a:p>
            <a:pPr algn="just">
              <a:lnSpc>
                <a:spcPts val="2385"/>
              </a:lnSpc>
            </a:pPr>
            <a:endParaRPr lang="en-US" sz="1611">
              <a:solidFill>
                <a:srgbClr val="000000"/>
              </a:solidFill>
              <a:latin typeface="Tomorrow"/>
            </a:endParaRPr>
          </a:p>
          <a:p>
            <a:pPr marL="347967" lvl="1" indent="-173984" algn="just">
              <a:lnSpc>
                <a:spcPts val="2385"/>
              </a:lnSpc>
              <a:buFont typeface="Arial"/>
              <a:buChar char="•"/>
            </a:pPr>
            <a:r>
              <a:rPr lang="en-US" sz="1611">
                <a:solidFill>
                  <a:srgbClr val="000000"/>
                </a:solidFill>
                <a:latin typeface="Tomorrow"/>
              </a:rPr>
              <a:t>Will contribute to Global Goals as well.</a:t>
            </a:r>
          </a:p>
        </p:txBody>
      </p:sp>
      <p:grpSp>
        <p:nvGrpSpPr>
          <p:cNvPr id="23" name="Group 23"/>
          <p:cNvGrpSpPr/>
          <p:nvPr/>
        </p:nvGrpSpPr>
        <p:grpSpPr>
          <a:xfrm>
            <a:off x="14705536" y="-1790711"/>
            <a:ext cx="7688006" cy="6950880"/>
            <a:chOff x="0" y="0"/>
            <a:chExt cx="10250675" cy="9267841"/>
          </a:xfrm>
        </p:grpSpPr>
        <p:grpSp>
          <p:nvGrpSpPr>
            <p:cNvPr id="24" name="Group 24"/>
            <p:cNvGrpSpPr/>
            <p:nvPr/>
          </p:nvGrpSpPr>
          <p:grpSpPr>
            <a:xfrm rot="-8311289">
              <a:off x="-1160225" y="4005590"/>
              <a:ext cx="12571125" cy="1256660"/>
              <a:chOff x="0" y="0"/>
              <a:chExt cx="2483185" cy="248229"/>
            </a:xfrm>
          </p:grpSpPr>
          <p:sp>
            <p:nvSpPr>
              <p:cNvPr id="25" name="Freeform 25"/>
              <p:cNvSpPr/>
              <p:nvPr/>
            </p:nvSpPr>
            <p:spPr>
              <a:xfrm>
                <a:off x="0" y="0"/>
                <a:ext cx="2483185" cy="248229"/>
              </a:xfrm>
              <a:custGeom>
                <a:avLst/>
                <a:gdLst/>
                <a:ahLst/>
                <a:cxnLst/>
                <a:rect l="l" t="t" r="r" b="b"/>
                <a:pathLst>
                  <a:path w="2483185" h="248229">
                    <a:moveTo>
                      <a:pt x="0" y="0"/>
                    </a:moveTo>
                    <a:lnTo>
                      <a:pt x="2483185" y="0"/>
                    </a:lnTo>
                    <a:lnTo>
                      <a:pt x="2483185" y="248229"/>
                    </a:lnTo>
                    <a:lnTo>
                      <a:pt x="0" y="248229"/>
                    </a:lnTo>
                    <a:close/>
                  </a:path>
                </a:pathLst>
              </a:custGeom>
              <a:solidFill>
                <a:srgbClr val="FF0AA1"/>
              </a:solidFill>
            </p:spPr>
            <p:txBody>
              <a:bodyPr/>
              <a:lstStyle/>
              <a:p>
                <a:endParaRPr lang="en-IN"/>
              </a:p>
            </p:txBody>
          </p:sp>
          <p:sp>
            <p:nvSpPr>
              <p:cNvPr id="26" name="TextBox 26"/>
              <p:cNvSpPr txBox="1"/>
              <p:nvPr/>
            </p:nvSpPr>
            <p:spPr>
              <a:xfrm>
                <a:off x="0" y="-57150"/>
                <a:ext cx="2483185" cy="305379"/>
              </a:xfrm>
              <a:prstGeom prst="rect">
                <a:avLst/>
              </a:prstGeom>
            </p:spPr>
            <p:txBody>
              <a:bodyPr lIns="50800" tIns="50800" rIns="50800" bIns="50800" rtlCol="0" anchor="ctr"/>
              <a:lstStyle/>
              <a:p>
                <a:pPr algn="ctr">
                  <a:lnSpc>
                    <a:spcPts val="3410"/>
                  </a:lnSpc>
                </a:pPr>
                <a:endParaRPr/>
              </a:p>
            </p:txBody>
          </p:sp>
        </p:grpSp>
        <p:sp>
          <p:nvSpPr>
            <p:cNvPr id="27" name="Freeform 27"/>
            <p:cNvSpPr/>
            <p:nvPr/>
          </p:nvSpPr>
          <p:spPr>
            <a:xfrm rot="2220836">
              <a:off x="2166840" y="2162014"/>
              <a:ext cx="1534838" cy="789744"/>
            </a:xfrm>
            <a:custGeom>
              <a:avLst/>
              <a:gdLst/>
              <a:ahLst/>
              <a:cxnLst/>
              <a:rect l="l" t="t" r="r" b="b"/>
              <a:pathLst>
                <a:path w="1534838" h="789744">
                  <a:moveTo>
                    <a:pt x="0" y="0"/>
                  </a:moveTo>
                  <a:lnTo>
                    <a:pt x="1534839" y="0"/>
                  </a:lnTo>
                  <a:lnTo>
                    <a:pt x="1534839" y="789744"/>
                  </a:lnTo>
                  <a:lnTo>
                    <a:pt x="0" y="789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8" name="Freeform 28"/>
            <p:cNvSpPr/>
            <p:nvPr/>
          </p:nvSpPr>
          <p:spPr>
            <a:xfrm rot="2372105">
              <a:off x="3773080" y="3732349"/>
              <a:ext cx="1534838" cy="789744"/>
            </a:xfrm>
            <a:custGeom>
              <a:avLst/>
              <a:gdLst/>
              <a:ahLst/>
              <a:cxnLst/>
              <a:rect l="l" t="t" r="r" b="b"/>
              <a:pathLst>
                <a:path w="1534838" h="789744">
                  <a:moveTo>
                    <a:pt x="0" y="0"/>
                  </a:moveTo>
                  <a:lnTo>
                    <a:pt x="1534838" y="0"/>
                  </a:lnTo>
                  <a:lnTo>
                    <a:pt x="1534838" y="789744"/>
                  </a:lnTo>
                  <a:lnTo>
                    <a:pt x="0" y="789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944826" y="9585024"/>
            <a:ext cx="1205361" cy="446699"/>
          </a:xfrm>
          <a:custGeom>
            <a:avLst/>
            <a:gdLst/>
            <a:ahLst/>
            <a:cxnLst/>
            <a:rect l="l" t="t" r="r" b="b"/>
            <a:pathLst>
              <a:path w="1205361" h="446699">
                <a:moveTo>
                  <a:pt x="0" y="0"/>
                </a:moveTo>
                <a:lnTo>
                  <a:pt x="1205362" y="0"/>
                </a:lnTo>
                <a:lnTo>
                  <a:pt x="1205362" y="446698"/>
                </a:lnTo>
                <a:lnTo>
                  <a:pt x="0" y="446698"/>
                </a:lnTo>
                <a:lnTo>
                  <a:pt x="0" y="0"/>
                </a:lnTo>
                <a:close/>
              </a:path>
            </a:pathLst>
          </a:custGeom>
          <a:blipFill>
            <a:blip r:embed="rId3"/>
            <a:stretch>
              <a:fillRect b="-3"/>
            </a:stretch>
          </a:blipFill>
        </p:spPr>
        <p:txBody>
          <a:bodyPr/>
          <a:lstStyle/>
          <a:p>
            <a:endParaRPr lang="en-IN"/>
          </a:p>
        </p:txBody>
      </p:sp>
      <p:grpSp>
        <p:nvGrpSpPr>
          <p:cNvPr id="4" name="Group 4"/>
          <p:cNvGrpSpPr/>
          <p:nvPr/>
        </p:nvGrpSpPr>
        <p:grpSpPr>
          <a:xfrm>
            <a:off x="1277859" y="535118"/>
            <a:ext cx="15732282" cy="7866141"/>
            <a:chOff x="0" y="0"/>
            <a:chExt cx="20976376" cy="10488188"/>
          </a:xfrm>
        </p:grpSpPr>
        <p:sp>
          <p:nvSpPr>
            <p:cNvPr id="5" name="Freeform 5"/>
            <p:cNvSpPr/>
            <p:nvPr/>
          </p:nvSpPr>
          <p:spPr>
            <a:xfrm>
              <a:off x="0"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488188" y="0"/>
              <a:ext cx="10488188" cy="10488188"/>
            </a:xfrm>
            <a:custGeom>
              <a:avLst/>
              <a:gdLst/>
              <a:ahLst/>
              <a:cxnLst/>
              <a:rect l="l" t="t" r="r" b="b"/>
              <a:pathLst>
                <a:path w="10488188" h="10488188">
                  <a:moveTo>
                    <a:pt x="0" y="0"/>
                  </a:moveTo>
                  <a:lnTo>
                    <a:pt x="10488188" y="0"/>
                  </a:lnTo>
                  <a:lnTo>
                    <a:pt x="10488188" y="10488188"/>
                  </a:lnTo>
                  <a:lnTo>
                    <a:pt x="0" y="10488188"/>
                  </a:lnTo>
                  <a:lnTo>
                    <a:pt x="0" y="0"/>
                  </a:lnTo>
                  <a:close/>
                </a:path>
              </a:pathLst>
            </a:custGeom>
            <a:blipFill>
              <a:blip r:embed="rId4">
                <a:alphaModFix amt="6250"/>
                <a:extLst>
                  <a:ext uri="{96DAC541-7B7A-43D3-8B79-37D633B846F1}">
                    <asvg:svgBlip xmlns:asvg="http://schemas.microsoft.com/office/drawing/2016/SVG/main" r:embed="rId5"/>
                  </a:ext>
                </a:extLst>
              </a:blip>
              <a:stretch>
                <a:fillRect/>
              </a:stretch>
            </a:blipFill>
          </p:spPr>
          <p:txBody>
            <a:bodyPr/>
            <a:lstStyle/>
            <a:p>
              <a:endParaRPr lang="en-IN"/>
            </a:p>
          </p:txBody>
        </p:sp>
      </p:grpSp>
      <p:grpSp>
        <p:nvGrpSpPr>
          <p:cNvPr id="7" name="Group 7"/>
          <p:cNvGrpSpPr/>
          <p:nvPr/>
        </p:nvGrpSpPr>
        <p:grpSpPr>
          <a:xfrm rot="-10800000">
            <a:off x="7796210" y="4945944"/>
            <a:ext cx="3914972" cy="4676347"/>
            <a:chOff x="0" y="0"/>
            <a:chExt cx="18175581" cy="21710330"/>
          </a:xfrm>
        </p:grpSpPr>
        <p:sp>
          <p:nvSpPr>
            <p:cNvPr id="8" name="Freeform 8"/>
            <p:cNvSpPr/>
            <p:nvPr/>
          </p:nvSpPr>
          <p:spPr>
            <a:xfrm flipH="1" flipV="1">
              <a:off x="0" y="0"/>
              <a:ext cx="18175581" cy="21710331"/>
            </a:xfrm>
            <a:custGeom>
              <a:avLst/>
              <a:gdLst/>
              <a:ahLst/>
              <a:cxnLst/>
              <a:rect l="l" t="t" r="r" b="b"/>
              <a:pathLst>
                <a:path w="18175581" h="21710331">
                  <a:moveTo>
                    <a:pt x="0" y="19578376"/>
                  </a:moveTo>
                  <a:lnTo>
                    <a:pt x="0" y="12678833"/>
                  </a:lnTo>
                  <a:cubicBezTo>
                    <a:pt x="0" y="12062260"/>
                    <a:pt x="348021" y="11476081"/>
                    <a:pt x="948634" y="11067927"/>
                  </a:cubicBezTo>
                  <a:cubicBezTo>
                    <a:pt x="1549248" y="10664115"/>
                    <a:pt x="1897266" y="10077936"/>
                    <a:pt x="1897266" y="9457020"/>
                  </a:cubicBezTo>
                  <a:lnTo>
                    <a:pt x="1897266" y="2131955"/>
                  </a:lnTo>
                  <a:cubicBezTo>
                    <a:pt x="1897266" y="955255"/>
                    <a:pt x="3132172" y="0"/>
                    <a:pt x="4653353" y="0"/>
                  </a:cubicBezTo>
                  <a:lnTo>
                    <a:pt x="15419494" y="0"/>
                  </a:lnTo>
                  <a:cubicBezTo>
                    <a:pt x="16940674" y="0"/>
                    <a:pt x="18175581" y="955255"/>
                    <a:pt x="18175581" y="2131955"/>
                  </a:cubicBezTo>
                  <a:lnTo>
                    <a:pt x="18175581" y="19578376"/>
                  </a:lnTo>
                  <a:cubicBezTo>
                    <a:pt x="18175581" y="20755076"/>
                    <a:pt x="16940674" y="21710331"/>
                    <a:pt x="15419494" y="21710331"/>
                  </a:cubicBezTo>
                  <a:lnTo>
                    <a:pt x="2750474" y="21710331"/>
                  </a:lnTo>
                  <a:cubicBezTo>
                    <a:pt x="1229294" y="21710331"/>
                    <a:pt x="0" y="20755076"/>
                    <a:pt x="0" y="19578376"/>
                  </a:cubicBezTo>
                  <a:close/>
                </a:path>
              </a:pathLst>
            </a:custGeom>
            <a:blipFill>
              <a:blip r:embed="rId6"/>
              <a:stretch>
                <a:fillRect l="-17607" r="-13132"/>
              </a:stretch>
            </a:blipFill>
          </p:spPr>
          <p:txBody>
            <a:bodyPr/>
            <a:lstStyle/>
            <a:p>
              <a:endParaRPr lang="en-IN"/>
            </a:p>
          </p:txBody>
        </p:sp>
      </p:grpSp>
      <p:grpSp>
        <p:nvGrpSpPr>
          <p:cNvPr id="9" name="Group 9"/>
          <p:cNvGrpSpPr/>
          <p:nvPr/>
        </p:nvGrpSpPr>
        <p:grpSpPr>
          <a:xfrm>
            <a:off x="8131328" y="240146"/>
            <a:ext cx="3244737" cy="4705799"/>
            <a:chOff x="0" y="0"/>
            <a:chExt cx="5855166" cy="8491670"/>
          </a:xfrm>
        </p:grpSpPr>
        <p:sp>
          <p:nvSpPr>
            <p:cNvPr id="10" name="Freeform 10"/>
            <p:cNvSpPr/>
            <p:nvPr/>
          </p:nvSpPr>
          <p:spPr>
            <a:xfrm>
              <a:off x="0" y="0"/>
              <a:ext cx="5855165" cy="8491670"/>
            </a:xfrm>
            <a:custGeom>
              <a:avLst/>
              <a:gdLst/>
              <a:ahLst/>
              <a:cxnLst/>
              <a:rect l="l" t="t" r="r" b="b"/>
              <a:pathLst>
                <a:path w="5855165" h="8491670">
                  <a:moveTo>
                    <a:pt x="5855165" y="833882"/>
                  </a:moveTo>
                  <a:lnTo>
                    <a:pt x="5855165" y="3532535"/>
                  </a:lnTo>
                  <a:cubicBezTo>
                    <a:pt x="5855165" y="3773698"/>
                    <a:pt x="5743053" y="4002973"/>
                    <a:pt x="5549569" y="4162617"/>
                  </a:cubicBezTo>
                  <a:cubicBezTo>
                    <a:pt x="5356084" y="4320561"/>
                    <a:pt x="5243972" y="4549837"/>
                    <a:pt x="5243972" y="4792699"/>
                  </a:cubicBezTo>
                  <a:lnTo>
                    <a:pt x="5243972" y="7657788"/>
                  </a:lnTo>
                  <a:cubicBezTo>
                    <a:pt x="5243972" y="8118036"/>
                    <a:pt x="4846153" y="8491670"/>
                    <a:pt x="4356113" y="8491670"/>
                  </a:cubicBezTo>
                  <a:lnTo>
                    <a:pt x="887859" y="8491670"/>
                  </a:lnTo>
                  <a:cubicBezTo>
                    <a:pt x="397819" y="8491670"/>
                    <a:pt x="0" y="8118036"/>
                    <a:pt x="0" y="7657788"/>
                  </a:cubicBezTo>
                  <a:lnTo>
                    <a:pt x="0" y="833882"/>
                  </a:lnTo>
                  <a:cubicBezTo>
                    <a:pt x="0" y="373633"/>
                    <a:pt x="397819" y="0"/>
                    <a:pt x="887859" y="0"/>
                  </a:cubicBezTo>
                  <a:lnTo>
                    <a:pt x="4969115" y="0"/>
                  </a:lnTo>
                  <a:cubicBezTo>
                    <a:pt x="5459155" y="0"/>
                    <a:pt x="5855165" y="373633"/>
                    <a:pt x="5855165" y="833882"/>
                  </a:cubicBezTo>
                  <a:close/>
                </a:path>
              </a:pathLst>
            </a:custGeom>
            <a:blipFill>
              <a:blip r:embed="rId7"/>
              <a:stretch>
                <a:fillRect t="-22746" b="-22746"/>
              </a:stretch>
            </a:blipFill>
          </p:spPr>
          <p:txBody>
            <a:bodyPr/>
            <a:lstStyle/>
            <a:p>
              <a:endParaRPr lang="en-IN"/>
            </a:p>
          </p:txBody>
        </p:sp>
      </p:grpSp>
      <p:sp>
        <p:nvSpPr>
          <p:cNvPr id="11" name="TextBox 11"/>
          <p:cNvSpPr txBox="1"/>
          <p:nvPr/>
        </p:nvSpPr>
        <p:spPr>
          <a:xfrm>
            <a:off x="1627196" y="970877"/>
            <a:ext cx="3680284" cy="915924"/>
          </a:xfrm>
          <a:prstGeom prst="rect">
            <a:avLst/>
          </a:prstGeom>
        </p:spPr>
        <p:txBody>
          <a:bodyPr lIns="0" tIns="0" rIns="0" bIns="0" rtlCol="0" anchor="t">
            <a:spAutoFit/>
          </a:bodyPr>
          <a:lstStyle/>
          <a:p>
            <a:pPr algn="ctr">
              <a:lnSpc>
                <a:spcPts val="3527"/>
              </a:lnSpc>
            </a:pPr>
            <a:r>
              <a:rPr lang="en-US" sz="3391">
                <a:solidFill>
                  <a:srgbClr val="FC5E05"/>
                </a:solidFill>
                <a:latin typeface="TT Octosquares Bold"/>
              </a:rPr>
              <a:t> </a:t>
            </a:r>
            <a:r>
              <a:rPr lang="en-US" sz="3391">
                <a:solidFill>
                  <a:srgbClr val="F21FB0"/>
                </a:solidFill>
                <a:latin typeface="TT Octosquares Bold"/>
              </a:rPr>
              <a:t>STYLE</a:t>
            </a:r>
          </a:p>
          <a:p>
            <a:pPr algn="ctr">
              <a:lnSpc>
                <a:spcPts val="3527"/>
              </a:lnSpc>
            </a:pPr>
            <a:r>
              <a:rPr lang="en-US" sz="3391">
                <a:solidFill>
                  <a:srgbClr val="FC5E05"/>
                </a:solidFill>
                <a:latin typeface="TT Octosquares Bold"/>
              </a:rPr>
              <a:t> </a:t>
            </a:r>
            <a:r>
              <a:rPr lang="en-US" sz="3391">
                <a:solidFill>
                  <a:srgbClr val="000000"/>
                </a:solidFill>
                <a:latin typeface="TT Octosquares Bold"/>
              </a:rPr>
              <a:t>CHALLENGES</a:t>
            </a:r>
          </a:p>
        </p:txBody>
      </p:sp>
      <p:sp>
        <p:nvSpPr>
          <p:cNvPr id="12" name="TextBox 12"/>
          <p:cNvSpPr txBox="1"/>
          <p:nvPr/>
        </p:nvSpPr>
        <p:spPr>
          <a:xfrm>
            <a:off x="393086" y="2194829"/>
            <a:ext cx="7173247" cy="3260315"/>
          </a:xfrm>
          <a:prstGeom prst="rect">
            <a:avLst/>
          </a:prstGeom>
        </p:spPr>
        <p:txBody>
          <a:bodyPr lIns="0" tIns="0" rIns="0" bIns="0" rtlCol="0" anchor="t">
            <a:spAutoFit/>
          </a:bodyPr>
          <a:lstStyle/>
          <a:p>
            <a:pPr algn="ctr">
              <a:lnSpc>
                <a:spcPts val="2587"/>
              </a:lnSpc>
            </a:pPr>
            <a:r>
              <a:rPr lang="en-US" sz="1658" spc="-82">
                <a:solidFill>
                  <a:srgbClr val="000000"/>
                </a:solidFill>
                <a:latin typeface="Tomorrow Bold"/>
              </a:rPr>
              <a:t>CREATE , SHARE &amp; WIN!</a:t>
            </a:r>
          </a:p>
          <a:p>
            <a:pPr algn="ctr">
              <a:lnSpc>
                <a:spcPts val="2587"/>
              </a:lnSpc>
            </a:pPr>
            <a:endParaRPr lang="en-US" sz="1658" spc="-82">
              <a:solidFill>
                <a:srgbClr val="000000"/>
              </a:solidFill>
              <a:latin typeface="Tomorrow Bold"/>
            </a:endParaRPr>
          </a:p>
          <a:p>
            <a:pPr marL="358146" lvl="1" indent="-179073" algn="just">
              <a:lnSpc>
                <a:spcPts val="2587"/>
              </a:lnSpc>
              <a:buFont typeface="Arial"/>
              <a:buChar char="•"/>
            </a:pPr>
            <a:r>
              <a:rPr lang="en-US" sz="1658" spc="-82">
                <a:solidFill>
                  <a:srgbClr val="000000"/>
                </a:solidFill>
                <a:latin typeface="Tomorrow"/>
              </a:rPr>
              <a:t>Showcase your fashion flair with Myntra’s Social Style Challenges!</a:t>
            </a:r>
          </a:p>
          <a:p>
            <a:pPr algn="just">
              <a:lnSpc>
                <a:spcPts val="2587"/>
              </a:lnSpc>
            </a:pPr>
            <a:endParaRPr lang="en-US" sz="1658" spc="-82">
              <a:solidFill>
                <a:srgbClr val="000000"/>
              </a:solidFill>
              <a:latin typeface="Tomorrow"/>
            </a:endParaRPr>
          </a:p>
          <a:p>
            <a:pPr marL="358146" lvl="1" indent="-179073" algn="just">
              <a:lnSpc>
                <a:spcPts val="2587"/>
              </a:lnSpc>
              <a:buFont typeface="Arial"/>
              <a:buChar char="•"/>
            </a:pPr>
            <a:r>
              <a:rPr lang="en-US" sz="1658" spc="-82">
                <a:solidFill>
                  <a:srgbClr val="000000"/>
                </a:solidFill>
                <a:latin typeface="Tomorrow"/>
              </a:rPr>
              <a:t> Create stunning outfits or show off your own creations, share them on social media with our hashtag, and win amazing prizes.</a:t>
            </a:r>
          </a:p>
          <a:p>
            <a:pPr algn="just">
              <a:lnSpc>
                <a:spcPts val="2587"/>
              </a:lnSpc>
            </a:pPr>
            <a:r>
              <a:rPr lang="en-US" sz="1658" spc="-82">
                <a:solidFill>
                  <a:srgbClr val="000000"/>
                </a:solidFill>
                <a:latin typeface="Tomorrow"/>
              </a:rPr>
              <a:t> </a:t>
            </a:r>
          </a:p>
          <a:p>
            <a:pPr marL="358146" lvl="1" indent="-179073" algn="just">
              <a:lnSpc>
                <a:spcPts val="2587"/>
              </a:lnSpc>
              <a:buFont typeface="Arial"/>
              <a:buChar char="•"/>
            </a:pPr>
            <a:r>
              <a:rPr lang="en-US" sz="1658" spc="-82">
                <a:solidFill>
                  <a:srgbClr val="000000"/>
                </a:solidFill>
                <a:latin typeface="Tomorrow"/>
              </a:rPr>
              <a:t>Winners get exclusive discounts, gift cards, and can get featured on Myntra’s pages. </a:t>
            </a:r>
          </a:p>
          <a:p>
            <a:pPr algn="just">
              <a:lnSpc>
                <a:spcPts val="2587"/>
              </a:lnSpc>
            </a:pPr>
            <a:endParaRPr lang="en-US" sz="1658" spc="-82">
              <a:solidFill>
                <a:srgbClr val="000000"/>
              </a:solidFill>
              <a:latin typeface="Tomorrow"/>
            </a:endParaRPr>
          </a:p>
        </p:txBody>
      </p:sp>
      <p:sp>
        <p:nvSpPr>
          <p:cNvPr id="13" name="TextBox 13"/>
          <p:cNvSpPr txBox="1"/>
          <p:nvPr/>
        </p:nvSpPr>
        <p:spPr>
          <a:xfrm>
            <a:off x="12648191" y="757051"/>
            <a:ext cx="4114689" cy="1239494"/>
          </a:xfrm>
          <a:prstGeom prst="rect">
            <a:avLst/>
          </a:prstGeom>
        </p:spPr>
        <p:txBody>
          <a:bodyPr lIns="0" tIns="0" rIns="0" bIns="0" rtlCol="0" anchor="t">
            <a:spAutoFit/>
          </a:bodyPr>
          <a:lstStyle/>
          <a:p>
            <a:pPr algn="ctr">
              <a:lnSpc>
                <a:spcPts val="3225"/>
              </a:lnSpc>
            </a:pPr>
            <a:r>
              <a:rPr lang="en-US" sz="3162">
                <a:solidFill>
                  <a:srgbClr val="F21FB0"/>
                </a:solidFill>
                <a:latin typeface="TT Octosquares Bold"/>
              </a:rPr>
              <a:t>SHOPPABLE </a:t>
            </a:r>
          </a:p>
          <a:p>
            <a:pPr algn="ctr">
              <a:lnSpc>
                <a:spcPts val="3225"/>
              </a:lnSpc>
            </a:pPr>
            <a:r>
              <a:rPr lang="en-US" sz="3162">
                <a:solidFill>
                  <a:srgbClr val="000000"/>
                </a:solidFill>
                <a:latin typeface="TT Octosquares Bold"/>
              </a:rPr>
              <a:t>STORIES &amp; REELS</a:t>
            </a:r>
          </a:p>
        </p:txBody>
      </p:sp>
      <p:sp>
        <p:nvSpPr>
          <p:cNvPr id="14" name="TextBox 14"/>
          <p:cNvSpPr txBox="1"/>
          <p:nvPr/>
        </p:nvSpPr>
        <p:spPr>
          <a:xfrm>
            <a:off x="12206482" y="2212487"/>
            <a:ext cx="5496747" cy="3161600"/>
          </a:xfrm>
          <a:prstGeom prst="rect">
            <a:avLst/>
          </a:prstGeom>
        </p:spPr>
        <p:txBody>
          <a:bodyPr lIns="0" tIns="0" rIns="0" bIns="0" rtlCol="0" anchor="t">
            <a:spAutoFit/>
          </a:bodyPr>
          <a:lstStyle/>
          <a:p>
            <a:pPr marL="386265" lvl="1" indent="-193132" algn="just">
              <a:lnSpc>
                <a:spcPts val="2862"/>
              </a:lnSpc>
              <a:buFont typeface="Arial"/>
              <a:buChar char="•"/>
            </a:pPr>
            <a:r>
              <a:rPr lang="en-US" sz="1789" spc="-73">
                <a:solidFill>
                  <a:srgbClr val="000000"/>
                </a:solidFill>
                <a:latin typeface="Tomorrow"/>
              </a:rPr>
              <a:t>Experience seamless shopping with Myntra's Stories &amp; Reels. </a:t>
            </a:r>
          </a:p>
          <a:p>
            <a:pPr algn="just">
              <a:lnSpc>
                <a:spcPts val="2862"/>
              </a:lnSpc>
            </a:pPr>
            <a:endParaRPr lang="en-US" sz="1789" spc="-73">
              <a:solidFill>
                <a:srgbClr val="000000"/>
              </a:solidFill>
              <a:latin typeface="Tomorrow"/>
            </a:endParaRPr>
          </a:p>
          <a:p>
            <a:pPr marL="386265" lvl="1" indent="-193132" algn="just">
              <a:lnSpc>
                <a:spcPts val="2862"/>
              </a:lnSpc>
              <a:buFont typeface="Arial"/>
              <a:buChar char="•"/>
            </a:pPr>
            <a:r>
              <a:rPr lang="en-US" sz="1789" spc="-73">
                <a:solidFill>
                  <a:srgbClr val="000000"/>
                </a:solidFill>
                <a:latin typeface="Tomorrow"/>
              </a:rPr>
              <a:t>Explore captivating videos showcasing the hottest styles &amp; latest trends among gen-z.</a:t>
            </a:r>
          </a:p>
          <a:p>
            <a:pPr algn="just">
              <a:lnSpc>
                <a:spcPts val="2862"/>
              </a:lnSpc>
            </a:pPr>
            <a:endParaRPr lang="en-US" sz="1789" spc="-73">
              <a:solidFill>
                <a:srgbClr val="000000"/>
              </a:solidFill>
              <a:latin typeface="Tomorrow"/>
            </a:endParaRPr>
          </a:p>
          <a:p>
            <a:pPr marL="386265" lvl="1" indent="-193132" algn="just">
              <a:lnSpc>
                <a:spcPts val="2862"/>
              </a:lnSpc>
              <a:buFont typeface="Arial"/>
              <a:buChar char="•"/>
            </a:pPr>
            <a:r>
              <a:rPr lang="en-US" sz="1789" spc="-73">
                <a:solidFill>
                  <a:srgbClr val="000000"/>
                </a:solidFill>
                <a:latin typeface="Tomorrow"/>
              </a:rPr>
              <a:t>Shop the looks with direct links to purchase featured items effortlessly.</a:t>
            </a:r>
          </a:p>
          <a:p>
            <a:pPr algn="just">
              <a:lnSpc>
                <a:spcPts val="2862"/>
              </a:lnSpc>
            </a:pPr>
            <a:endParaRPr lang="en-US" sz="1789" spc="-73">
              <a:solidFill>
                <a:srgbClr val="000000"/>
              </a:solidFill>
              <a:latin typeface="Tomorrow"/>
            </a:endParaRPr>
          </a:p>
        </p:txBody>
      </p:sp>
      <p:sp>
        <p:nvSpPr>
          <p:cNvPr id="15" name="TextBox 15"/>
          <p:cNvSpPr txBox="1"/>
          <p:nvPr/>
        </p:nvSpPr>
        <p:spPr>
          <a:xfrm>
            <a:off x="235458" y="360811"/>
            <a:ext cx="3224752" cy="339090"/>
          </a:xfrm>
          <a:prstGeom prst="rect">
            <a:avLst/>
          </a:prstGeom>
        </p:spPr>
        <p:txBody>
          <a:bodyPr lIns="0" tIns="0" rIns="0" bIns="0" rtlCol="0" anchor="t">
            <a:spAutoFit/>
          </a:bodyPr>
          <a:lstStyle/>
          <a:p>
            <a:pPr algn="just">
              <a:lnSpc>
                <a:spcPts val="2648"/>
              </a:lnSpc>
            </a:pPr>
            <a:r>
              <a:rPr lang="en-US" sz="2170">
                <a:solidFill>
                  <a:srgbClr val="000000"/>
                </a:solidFill>
                <a:latin typeface="TT Octosquares Expanded Bold"/>
              </a:rPr>
              <a:t>SOLUTION :</a:t>
            </a:r>
          </a:p>
        </p:txBody>
      </p:sp>
      <p:sp>
        <p:nvSpPr>
          <p:cNvPr id="16" name="TextBox 16"/>
          <p:cNvSpPr txBox="1"/>
          <p:nvPr/>
        </p:nvSpPr>
        <p:spPr>
          <a:xfrm>
            <a:off x="645745" y="5831286"/>
            <a:ext cx="2814465" cy="291129"/>
          </a:xfrm>
          <a:prstGeom prst="rect">
            <a:avLst/>
          </a:prstGeom>
        </p:spPr>
        <p:txBody>
          <a:bodyPr lIns="0" tIns="0" rIns="0" bIns="0" rtlCol="0" anchor="t">
            <a:spAutoFit/>
          </a:bodyPr>
          <a:lstStyle/>
          <a:p>
            <a:pPr algn="just">
              <a:lnSpc>
                <a:spcPts val="2339"/>
              </a:lnSpc>
            </a:pPr>
            <a:r>
              <a:rPr lang="en-US" sz="1917">
                <a:solidFill>
                  <a:srgbClr val="000000"/>
                </a:solidFill>
                <a:latin typeface="TT Octosquares Expanded Bold"/>
              </a:rPr>
              <a:t>BENEFITS :</a:t>
            </a:r>
          </a:p>
        </p:txBody>
      </p:sp>
      <p:sp>
        <p:nvSpPr>
          <p:cNvPr id="17" name="TextBox 17"/>
          <p:cNvSpPr txBox="1"/>
          <p:nvPr/>
        </p:nvSpPr>
        <p:spPr>
          <a:xfrm>
            <a:off x="12668212" y="5831286"/>
            <a:ext cx="2814465" cy="291129"/>
          </a:xfrm>
          <a:prstGeom prst="rect">
            <a:avLst/>
          </a:prstGeom>
        </p:spPr>
        <p:txBody>
          <a:bodyPr lIns="0" tIns="0" rIns="0" bIns="0" rtlCol="0" anchor="t">
            <a:spAutoFit/>
          </a:bodyPr>
          <a:lstStyle/>
          <a:p>
            <a:pPr algn="just">
              <a:lnSpc>
                <a:spcPts val="2339"/>
              </a:lnSpc>
            </a:pPr>
            <a:r>
              <a:rPr lang="en-US" sz="1917">
                <a:solidFill>
                  <a:srgbClr val="000000"/>
                </a:solidFill>
                <a:latin typeface="TT Octosquares Expanded Bold"/>
              </a:rPr>
              <a:t>BENEFITS :</a:t>
            </a:r>
          </a:p>
        </p:txBody>
      </p:sp>
      <p:sp>
        <p:nvSpPr>
          <p:cNvPr id="18" name="TextBox 18"/>
          <p:cNvSpPr txBox="1"/>
          <p:nvPr/>
        </p:nvSpPr>
        <p:spPr>
          <a:xfrm>
            <a:off x="393086" y="6531990"/>
            <a:ext cx="7173247" cy="2127680"/>
          </a:xfrm>
          <a:prstGeom prst="rect">
            <a:avLst/>
          </a:prstGeom>
        </p:spPr>
        <p:txBody>
          <a:bodyPr lIns="0" tIns="0" rIns="0" bIns="0" rtlCol="0" anchor="t">
            <a:spAutoFit/>
          </a:bodyPr>
          <a:lstStyle/>
          <a:p>
            <a:pPr marL="353649" lvl="1" indent="-176825" algn="just">
              <a:lnSpc>
                <a:spcPts val="2440"/>
              </a:lnSpc>
              <a:buFont typeface="Arial"/>
              <a:buChar char="•"/>
            </a:pPr>
            <a:r>
              <a:rPr lang="en-US" sz="1638" spc="-81">
                <a:solidFill>
                  <a:srgbClr val="000000"/>
                </a:solidFill>
                <a:latin typeface="Tomorrow"/>
              </a:rPr>
              <a:t>Will enhance Engagement and Reach.</a:t>
            </a:r>
          </a:p>
          <a:p>
            <a:pPr algn="just">
              <a:lnSpc>
                <a:spcPts val="2440"/>
              </a:lnSpc>
            </a:pPr>
            <a:endParaRPr lang="en-US" sz="1638" spc="-81">
              <a:solidFill>
                <a:srgbClr val="000000"/>
              </a:solidFill>
              <a:latin typeface="Tomorrow"/>
            </a:endParaRPr>
          </a:p>
          <a:p>
            <a:pPr marL="353649" lvl="1" indent="-176825" algn="just">
              <a:lnSpc>
                <a:spcPts val="2440"/>
              </a:lnSpc>
              <a:buFont typeface="Arial"/>
              <a:buChar char="•"/>
            </a:pPr>
            <a:r>
              <a:rPr lang="en-US" sz="1638" spc="-81">
                <a:solidFill>
                  <a:srgbClr val="000000"/>
                </a:solidFill>
                <a:latin typeface="Tomorrow"/>
              </a:rPr>
              <a:t>Adapting to Digital Trends  will capture the attention and loyalty of Gen Z customers who value digital and social engagement.</a:t>
            </a:r>
          </a:p>
          <a:p>
            <a:pPr algn="just">
              <a:lnSpc>
                <a:spcPts val="2440"/>
              </a:lnSpc>
            </a:pPr>
            <a:endParaRPr lang="en-US" sz="1638" spc="-81">
              <a:solidFill>
                <a:srgbClr val="000000"/>
              </a:solidFill>
              <a:latin typeface="Tomorrow"/>
            </a:endParaRPr>
          </a:p>
          <a:p>
            <a:pPr marL="353649" lvl="1" indent="-176825" algn="just">
              <a:lnSpc>
                <a:spcPts val="2440"/>
              </a:lnSpc>
              <a:buFont typeface="Arial"/>
              <a:buChar char="•"/>
            </a:pPr>
            <a:r>
              <a:rPr lang="en-US" sz="1638" spc="-81">
                <a:solidFill>
                  <a:srgbClr val="000000"/>
                </a:solidFill>
                <a:latin typeface="Tomorrow"/>
              </a:rPr>
              <a:t>Will allow the gen-Z to showcase their personal style and creativity, creating a deeper emotional connection with the brand.</a:t>
            </a:r>
          </a:p>
        </p:txBody>
      </p:sp>
      <p:sp>
        <p:nvSpPr>
          <p:cNvPr id="19" name="TextBox 19"/>
          <p:cNvSpPr txBox="1"/>
          <p:nvPr/>
        </p:nvSpPr>
        <p:spPr>
          <a:xfrm>
            <a:off x="12317020" y="6493890"/>
            <a:ext cx="5697113" cy="2796819"/>
          </a:xfrm>
          <a:prstGeom prst="rect">
            <a:avLst/>
          </a:prstGeom>
        </p:spPr>
        <p:txBody>
          <a:bodyPr lIns="0" tIns="0" rIns="0" bIns="0" rtlCol="0" anchor="t">
            <a:spAutoFit/>
          </a:bodyPr>
          <a:lstStyle/>
          <a:p>
            <a:pPr marL="354077" lvl="1" indent="-177038" algn="just">
              <a:lnSpc>
                <a:spcPts val="2820"/>
              </a:lnSpc>
              <a:buFont typeface="Arial"/>
              <a:buChar char="•"/>
            </a:pPr>
            <a:r>
              <a:rPr lang="en-US" sz="1640" spc="-82">
                <a:solidFill>
                  <a:srgbClr val="000000"/>
                </a:solidFill>
                <a:latin typeface="Tomorrow"/>
              </a:rPr>
              <a:t>Will enhance Product Discovery.</a:t>
            </a:r>
          </a:p>
          <a:p>
            <a:pPr algn="just">
              <a:lnSpc>
                <a:spcPts val="2820"/>
              </a:lnSpc>
            </a:pPr>
            <a:endParaRPr lang="en-US" sz="1640" spc="-82">
              <a:solidFill>
                <a:srgbClr val="000000"/>
              </a:solidFill>
              <a:latin typeface="Tomorrow"/>
            </a:endParaRPr>
          </a:p>
          <a:p>
            <a:pPr marL="354077" lvl="1" indent="-177038" algn="just">
              <a:lnSpc>
                <a:spcPts val="2820"/>
              </a:lnSpc>
              <a:buFont typeface="Arial"/>
              <a:buChar char="•"/>
            </a:pPr>
            <a:r>
              <a:rPr lang="en-US" sz="1640" spc="-82">
                <a:solidFill>
                  <a:srgbClr val="000000"/>
                </a:solidFill>
                <a:latin typeface="Tomorrow"/>
              </a:rPr>
              <a:t>Will engage Gen-z users with trendy fashion content..</a:t>
            </a:r>
          </a:p>
          <a:p>
            <a:pPr algn="just">
              <a:lnSpc>
                <a:spcPts val="2820"/>
              </a:lnSpc>
            </a:pPr>
            <a:endParaRPr lang="en-US" sz="1640" spc="-82">
              <a:solidFill>
                <a:srgbClr val="000000"/>
              </a:solidFill>
              <a:latin typeface="Tomorrow"/>
            </a:endParaRPr>
          </a:p>
          <a:p>
            <a:pPr marL="354077" lvl="1" indent="-177038" algn="just">
              <a:lnSpc>
                <a:spcPts val="2820"/>
              </a:lnSpc>
              <a:buFont typeface="Arial"/>
              <a:buChar char="•"/>
            </a:pPr>
            <a:r>
              <a:rPr lang="en-US" sz="1640" spc="-82">
                <a:solidFill>
                  <a:srgbClr val="000000"/>
                </a:solidFill>
                <a:latin typeface="Tomorrow"/>
              </a:rPr>
              <a:t>Real-time promotion will keep customers informed about the latest styles and encourage immediate purchases, driving sales and maintaining interest.</a:t>
            </a:r>
          </a:p>
          <a:p>
            <a:pPr algn="just">
              <a:lnSpc>
                <a:spcPts val="2820"/>
              </a:lnSpc>
            </a:pPr>
            <a:endParaRPr lang="en-US" sz="1640" spc="-82">
              <a:solidFill>
                <a:srgbClr val="000000"/>
              </a:solidFill>
              <a:latin typeface="Tomorrow"/>
            </a:endParaRPr>
          </a:p>
        </p:txBody>
      </p:sp>
      <p:grpSp>
        <p:nvGrpSpPr>
          <p:cNvPr id="20" name="Group 20"/>
          <p:cNvGrpSpPr/>
          <p:nvPr/>
        </p:nvGrpSpPr>
        <p:grpSpPr>
          <a:xfrm>
            <a:off x="14705536" y="-1790711"/>
            <a:ext cx="7688006" cy="6950880"/>
            <a:chOff x="0" y="0"/>
            <a:chExt cx="10250675" cy="9267841"/>
          </a:xfrm>
        </p:grpSpPr>
        <p:grpSp>
          <p:nvGrpSpPr>
            <p:cNvPr id="21" name="Group 21"/>
            <p:cNvGrpSpPr/>
            <p:nvPr/>
          </p:nvGrpSpPr>
          <p:grpSpPr>
            <a:xfrm rot="-8311289">
              <a:off x="-1160225" y="4005590"/>
              <a:ext cx="12571125" cy="1256660"/>
              <a:chOff x="0" y="0"/>
              <a:chExt cx="2483185" cy="248229"/>
            </a:xfrm>
          </p:grpSpPr>
          <p:sp>
            <p:nvSpPr>
              <p:cNvPr id="22" name="Freeform 22"/>
              <p:cNvSpPr/>
              <p:nvPr/>
            </p:nvSpPr>
            <p:spPr>
              <a:xfrm>
                <a:off x="0" y="0"/>
                <a:ext cx="2483185" cy="248229"/>
              </a:xfrm>
              <a:custGeom>
                <a:avLst/>
                <a:gdLst/>
                <a:ahLst/>
                <a:cxnLst/>
                <a:rect l="l" t="t" r="r" b="b"/>
                <a:pathLst>
                  <a:path w="2483185" h="248229">
                    <a:moveTo>
                      <a:pt x="0" y="0"/>
                    </a:moveTo>
                    <a:lnTo>
                      <a:pt x="2483185" y="0"/>
                    </a:lnTo>
                    <a:lnTo>
                      <a:pt x="2483185" y="248229"/>
                    </a:lnTo>
                    <a:lnTo>
                      <a:pt x="0" y="248229"/>
                    </a:lnTo>
                    <a:close/>
                  </a:path>
                </a:pathLst>
              </a:custGeom>
              <a:solidFill>
                <a:srgbClr val="FF0AA1"/>
              </a:solidFill>
            </p:spPr>
            <p:txBody>
              <a:bodyPr/>
              <a:lstStyle/>
              <a:p>
                <a:endParaRPr lang="en-IN"/>
              </a:p>
            </p:txBody>
          </p:sp>
          <p:sp>
            <p:nvSpPr>
              <p:cNvPr id="23" name="TextBox 23"/>
              <p:cNvSpPr txBox="1"/>
              <p:nvPr/>
            </p:nvSpPr>
            <p:spPr>
              <a:xfrm>
                <a:off x="0" y="-57150"/>
                <a:ext cx="2483185" cy="305379"/>
              </a:xfrm>
              <a:prstGeom prst="rect">
                <a:avLst/>
              </a:prstGeom>
            </p:spPr>
            <p:txBody>
              <a:bodyPr lIns="50800" tIns="50800" rIns="50800" bIns="50800" rtlCol="0" anchor="ctr"/>
              <a:lstStyle/>
              <a:p>
                <a:pPr algn="ctr">
                  <a:lnSpc>
                    <a:spcPts val="3410"/>
                  </a:lnSpc>
                </a:pPr>
                <a:endParaRPr/>
              </a:p>
            </p:txBody>
          </p:sp>
        </p:grpSp>
        <p:sp>
          <p:nvSpPr>
            <p:cNvPr id="24" name="Freeform 24"/>
            <p:cNvSpPr/>
            <p:nvPr/>
          </p:nvSpPr>
          <p:spPr>
            <a:xfrm rot="2220836">
              <a:off x="2166840" y="2162014"/>
              <a:ext cx="1534838" cy="789744"/>
            </a:xfrm>
            <a:custGeom>
              <a:avLst/>
              <a:gdLst/>
              <a:ahLst/>
              <a:cxnLst/>
              <a:rect l="l" t="t" r="r" b="b"/>
              <a:pathLst>
                <a:path w="1534838" h="789744">
                  <a:moveTo>
                    <a:pt x="0" y="0"/>
                  </a:moveTo>
                  <a:lnTo>
                    <a:pt x="1534839" y="0"/>
                  </a:lnTo>
                  <a:lnTo>
                    <a:pt x="1534839" y="789744"/>
                  </a:lnTo>
                  <a:lnTo>
                    <a:pt x="0" y="789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5" name="Freeform 25"/>
            <p:cNvSpPr/>
            <p:nvPr/>
          </p:nvSpPr>
          <p:spPr>
            <a:xfrm rot="2372105">
              <a:off x="3773080" y="3732349"/>
              <a:ext cx="1534838" cy="789744"/>
            </a:xfrm>
            <a:custGeom>
              <a:avLst/>
              <a:gdLst/>
              <a:ahLst/>
              <a:cxnLst/>
              <a:rect l="l" t="t" r="r" b="b"/>
              <a:pathLst>
                <a:path w="1534838" h="789744">
                  <a:moveTo>
                    <a:pt x="0" y="0"/>
                  </a:moveTo>
                  <a:lnTo>
                    <a:pt x="1534838" y="0"/>
                  </a:lnTo>
                  <a:lnTo>
                    <a:pt x="1534838" y="789744"/>
                  </a:lnTo>
                  <a:lnTo>
                    <a:pt x="0" y="789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grpSp>
        <p:nvGrpSpPr>
          <p:cNvPr id="26" name="Group 26"/>
          <p:cNvGrpSpPr/>
          <p:nvPr/>
        </p:nvGrpSpPr>
        <p:grpSpPr>
          <a:xfrm>
            <a:off x="-1576155" y="9257644"/>
            <a:ext cx="5036365" cy="3227943"/>
            <a:chOff x="0" y="0"/>
            <a:chExt cx="6715153" cy="4303923"/>
          </a:xfrm>
        </p:grpSpPr>
        <p:sp>
          <p:nvSpPr>
            <p:cNvPr id="27" name="Freeform 27"/>
            <p:cNvSpPr/>
            <p:nvPr/>
          </p:nvSpPr>
          <p:spPr>
            <a:xfrm rot="5400000" flipH="1" flipV="1">
              <a:off x="1046900" y="-1046900"/>
              <a:ext cx="4303923" cy="6397724"/>
            </a:xfrm>
            <a:custGeom>
              <a:avLst/>
              <a:gdLst/>
              <a:ahLst/>
              <a:cxnLst/>
              <a:rect l="l" t="t" r="r" b="b"/>
              <a:pathLst>
                <a:path w="4303923" h="6397724">
                  <a:moveTo>
                    <a:pt x="4303924" y="6397724"/>
                  </a:moveTo>
                  <a:lnTo>
                    <a:pt x="0" y="6397724"/>
                  </a:lnTo>
                  <a:lnTo>
                    <a:pt x="0" y="0"/>
                  </a:lnTo>
                  <a:lnTo>
                    <a:pt x="4303924" y="0"/>
                  </a:lnTo>
                  <a:lnTo>
                    <a:pt x="4303924" y="6397724"/>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8" name="Freeform 28"/>
            <p:cNvSpPr/>
            <p:nvPr/>
          </p:nvSpPr>
          <p:spPr>
            <a:xfrm flipH="1">
              <a:off x="4135892" y="436507"/>
              <a:ext cx="2579261" cy="493284"/>
            </a:xfrm>
            <a:custGeom>
              <a:avLst/>
              <a:gdLst/>
              <a:ahLst/>
              <a:cxnLst/>
              <a:rect l="l" t="t" r="r" b="b"/>
              <a:pathLst>
                <a:path w="2579261" h="493284">
                  <a:moveTo>
                    <a:pt x="2579261" y="0"/>
                  </a:moveTo>
                  <a:lnTo>
                    <a:pt x="0" y="0"/>
                  </a:lnTo>
                  <a:lnTo>
                    <a:pt x="0" y="493284"/>
                  </a:lnTo>
                  <a:lnTo>
                    <a:pt x="2579261" y="493284"/>
                  </a:lnTo>
                  <a:lnTo>
                    <a:pt x="2579261"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847</Words>
  <Application>Microsoft Office PowerPoint</Application>
  <PresentationFormat>Custom</PresentationFormat>
  <Paragraphs>97</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Tomorrow Bold</vt:lpstr>
      <vt:lpstr>TT Octosquares Bold</vt:lpstr>
      <vt:lpstr>Roboto</vt:lpstr>
      <vt:lpstr>Calibri</vt:lpstr>
      <vt:lpstr>Arial</vt:lpstr>
      <vt:lpstr>TT Octosquares</vt:lpstr>
      <vt:lpstr>TT Octosquares Expanded Bold</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dc:title>
  <cp:lastModifiedBy>Mak03760</cp:lastModifiedBy>
  <cp:revision>1</cp:revision>
  <dcterms:created xsi:type="dcterms:W3CDTF">2006-08-16T00:00:00Z</dcterms:created>
  <dcterms:modified xsi:type="dcterms:W3CDTF">2024-06-29T19:53:29Z</dcterms:modified>
  <dc:identifier>DAGJcT20BCU</dc:identifier>
</cp:coreProperties>
</file>